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3004800" cy="9753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2128" y="-120"/>
      </p:cViewPr>
      <p:guideLst>
        <p:guide orient="horz" pos="3016"/>
        <p:guide pos="23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2450" y="2974705"/>
            <a:ext cx="6261100" cy="2052590"/>
          </a:xfrm>
        </p:spPr>
        <p:txBody>
          <a:bodyPr/>
          <a:lstStyle/>
          <a:p>
            <a:r>
              <a:rPr lang="en-US" smtClean="0"/>
              <a:t>Click to edit Master title style</a:t>
            </a:r>
            <a:endParaRPr lang="en-CA"/>
          </a:p>
        </p:txBody>
      </p:sp>
      <p:sp>
        <p:nvSpPr>
          <p:cNvPr id="3" name="Subtitle 2"/>
          <p:cNvSpPr>
            <a:spLocks noGrp="1"/>
          </p:cNvSpPr>
          <p:nvPr>
            <p:ph type="subTitle" idx="1"/>
          </p:nvPr>
        </p:nvSpPr>
        <p:spPr>
          <a:xfrm>
            <a:off x="1104900" y="5426288"/>
            <a:ext cx="5156200" cy="244714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t>3/19/13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t>3/19/13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40350" y="536423"/>
            <a:ext cx="1657350" cy="1140672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68300" y="536423"/>
            <a:ext cx="4849283" cy="11406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t>3/19/13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t>3/19/13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863" y="6153339"/>
            <a:ext cx="6261100" cy="190186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581863" y="4058633"/>
            <a:ext cx="6261100" cy="209470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88523B-E035-4CAE-A96A-58211FC229D1}" type="datetimeFigureOut">
              <a:rPr lang="en-US" smtClean="0"/>
              <a:t>3/19/13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68300"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744383"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988523B-E035-4CAE-A96A-58211FC229D1}" type="datetimeFigureOut">
              <a:rPr lang="en-US" smtClean="0"/>
              <a:t>3/19/13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368300" y="2143474"/>
            <a:ext cx="3254596"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3036771"/>
            <a:ext cx="3254596"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3741827" y="2143474"/>
            <a:ext cx="3255874"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41827" y="3036771"/>
            <a:ext cx="3255874"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988523B-E035-4CAE-A96A-58211FC229D1}" type="datetimeFigureOut">
              <a:rPr lang="en-US" smtClean="0"/>
              <a:t>3/19/13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988523B-E035-4CAE-A96A-58211FC229D1}" type="datetimeFigureOut">
              <a:rPr lang="en-US" smtClean="0"/>
              <a:t>3/19/13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8523B-E035-4CAE-A96A-58211FC229D1}" type="datetimeFigureOut">
              <a:rPr lang="en-US" smtClean="0"/>
              <a:t>3/19/13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301" y="381259"/>
            <a:ext cx="2423363" cy="1622566"/>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2879901" y="381259"/>
            <a:ext cx="4117799" cy="81726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368301" y="2003825"/>
            <a:ext cx="2423363" cy="6550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t>3/19/13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3788" y="6703060"/>
            <a:ext cx="4419600" cy="79133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443788" y="855615"/>
            <a:ext cx="4419600" cy="5745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443788" y="7494394"/>
            <a:ext cx="4419600" cy="11238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t>3/19/13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383477"/>
            <a:ext cx="6629400" cy="1595967"/>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368300" y="2234355"/>
            <a:ext cx="6629400" cy="63195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368300" y="8875350"/>
            <a:ext cx="1718733" cy="509823"/>
          </a:xfrm>
          <a:prstGeom prst="rect">
            <a:avLst/>
          </a:prstGeom>
        </p:spPr>
        <p:txBody>
          <a:bodyPr vert="horz" lIns="91440" tIns="45720" rIns="91440" bIns="45720" rtlCol="0" anchor="ctr"/>
          <a:lstStyle>
            <a:lvl1pPr algn="l">
              <a:defRPr sz="1200">
                <a:solidFill>
                  <a:schemeClr val="tx1">
                    <a:tint val="75000"/>
                  </a:schemeClr>
                </a:solidFill>
              </a:defRPr>
            </a:lvl1pPr>
          </a:lstStyle>
          <a:p>
            <a:fld id="{5988523B-E035-4CAE-A96A-58211FC229D1}" type="datetimeFigureOut">
              <a:rPr lang="en-US" smtClean="0"/>
              <a:t>3/19/13</a:t>
            </a:fld>
            <a:endParaRPr lang="en-CA"/>
          </a:p>
        </p:txBody>
      </p:sp>
      <p:sp>
        <p:nvSpPr>
          <p:cNvPr id="5" name="Footer Placeholder 4"/>
          <p:cNvSpPr>
            <a:spLocks noGrp="1"/>
          </p:cNvSpPr>
          <p:nvPr>
            <p:ph type="ftr" sz="quarter" idx="3"/>
          </p:nvPr>
        </p:nvSpPr>
        <p:spPr>
          <a:xfrm>
            <a:off x="2516717" y="8875350"/>
            <a:ext cx="2332567" cy="50982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5278967" y="8875350"/>
            <a:ext cx="1718733" cy="509823"/>
          </a:xfrm>
          <a:prstGeom prst="rect">
            <a:avLst/>
          </a:prstGeom>
        </p:spPr>
        <p:txBody>
          <a:bodyPr vert="horz" lIns="91440" tIns="45720" rIns="91440" bIns="45720" rtlCol="0" anchor="ctr"/>
          <a:lstStyle>
            <a:lvl1pPr algn="r">
              <a:defRPr sz="1200">
                <a:solidFill>
                  <a:schemeClr val="tx1">
                    <a:tint val="75000"/>
                  </a:schemeClr>
                </a:solidFill>
              </a:defRPr>
            </a:lvl1pPr>
          </a:lstStyle>
          <a:p>
            <a:fld id="{2C7DFF54-6BA4-4515-87CA-28703F844993}"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3004800" cy="9753600"/>
          </a:xfrm>
          <a:prstGeom prst="rect">
            <a:avLst/>
          </a:prstGeom>
        </p:spPr>
      </p:pic>
      <p:sp>
        <p:nvSpPr>
          <p:cNvPr id="4" name="TextBox 4"/>
          <p:cNvSpPr txBox="1"/>
          <p:nvPr/>
        </p:nvSpPr>
        <p:spPr>
          <a:xfrm>
            <a:off x="7607300" y="2298700"/>
            <a:ext cx="4917982" cy="474489"/>
          </a:xfrm>
          <a:prstGeom prst="rect">
            <a:avLst/>
          </a:prstGeom>
          <a:noFill/>
        </p:spPr>
        <p:txBody>
          <a:bodyPr vert="horz" wrap="none" lIns="0" tIns="0" rIns="0" bIns="0" rtlCol="0">
            <a:spAutoFit/>
          </a:bodyPr>
          <a:lstStyle/>
          <a:p>
            <a:pPr>
              <a:lnSpc>
                <a:spcPts val="1800"/>
              </a:lnSpc>
            </a:pPr>
            <a:r>
              <a:rPr lang="en-CA" sz="1900" i="1" dirty="0" smtClean="0">
                <a:solidFill>
                  <a:srgbClr val="000000"/>
                </a:solidFill>
                <a:latin typeface="Optima"/>
                <a:cs typeface="Optima"/>
              </a:rPr>
              <a:t>Exceptional single-vineyard wines since 1962.</a:t>
            </a:r>
          </a:p>
          <a:p>
            <a:pPr>
              <a:lnSpc>
                <a:spcPts val="1800"/>
              </a:lnSpc>
            </a:pPr>
            <a:endParaRPr lang="en-CA" sz="2000" dirty="0">
              <a:solidFill>
                <a:srgbClr val="000000"/>
              </a:solidFill>
            </a:endParaRPr>
          </a:p>
        </p:txBody>
      </p:sp>
      <p:pic>
        <p:nvPicPr>
          <p:cNvPr id="6" name="Picture 5" descr="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2519" y="556320"/>
            <a:ext cx="4680521" cy="159822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3004800" cy="9753600"/>
          </a:xfrm>
          <a:prstGeom prst="rect">
            <a:avLst/>
          </a:prstGeom>
        </p:spPr>
      </p:pic>
      <p:sp>
        <p:nvSpPr>
          <p:cNvPr id="9" name="TextBox 2"/>
          <p:cNvSpPr txBox="1"/>
          <p:nvPr/>
        </p:nvSpPr>
        <p:spPr>
          <a:xfrm>
            <a:off x="381000" y="342900"/>
            <a:ext cx="5232375" cy="2131353"/>
          </a:xfrm>
          <a:prstGeom prst="rect">
            <a:avLst/>
          </a:prstGeom>
          <a:noFill/>
        </p:spPr>
        <p:txBody>
          <a:bodyPr vert="horz" wrap="none" lIns="0" tIns="0" rIns="0" bIns="0" rtlCol="0">
            <a:spAutoFit/>
          </a:bodyPr>
          <a:lstStyle/>
          <a:p>
            <a:pPr>
              <a:lnSpc>
                <a:spcPts val="8280"/>
              </a:lnSpc>
            </a:pPr>
            <a:r>
              <a:rPr lang="en-CA" sz="6839" dirty="0" smtClean="0">
                <a:solidFill>
                  <a:srgbClr val="160D12"/>
                </a:solidFill>
                <a:latin typeface="Optima"/>
                <a:cs typeface="Optima"/>
              </a:rPr>
              <a:t>Lytton Springs</a:t>
            </a:r>
          </a:p>
          <a:p>
            <a:pPr>
              <a:lnSpc>
                <a:spcPts val="8280"/>
              </a:lnSpc>
            </a:pPr>
            <a:endParaRPr lang="en-CA" sz="7200" dirty="0">
              <a:solidFill>
                <a:srgbClr val="000000"/>
              </a:solidFill>
            </a:endParaRPr>
          </a:p>
        </p:txBody>
      </p:sp>
      <p:sp>
        <p:nvSpPr>
          <p:cNvPr id="3" name="TextBox 3"/>
          <p:cNvSpPr txBox="1"/>
          <p:nvPr/>
        </p:nvSpPr>
        <p:spPr>
          <a:xfrm>
            <a:off x="850900" y="1270000"/>
            <a:ext cx="5513487" cy="1423467"/>
          </a:xfrm>
          <a:prstGeom prst="rect">
            <a:avLst/>
          </a:prstGeom>
          <a:noFill/>
        </p:spPr>
        <p:txBody>
          <a:bodyPr vert="horz" wrap="none" lIns="0" tIns="0" rIns="0" bIns="0" rtlCol="0">
            <a:spAutoFit/>
          </a:bodyPr>
          <a:lstStyle/>
          <a:p>
            <a:pPr>
              <a:lnSpc>
                <a:spcPts val="5400"/>
              </a:lnSpc>
            </a:pPr>
            <a:r>
              <a:rPr lang="en-CA" sz="6000" i="1" dirty="0" smtClean="0">
                <a:solidFill>
                  <a:srgbClr val="858F37"/>
                </a:solidFill>
                <a:latin typeface="Optima"/>
                <a:cs typeface="Optima"/>
              </a:rPr>
              <a:t>Sonoma County</a:t>
            </a:r>
          </a:p>
          <a:p>
            <a:pPr>
              <a:lnSpc>
                <a:spcPts val="5400"/>
              </a:lnSpc>
            </a:pPr>
            <a:endParaRPr lang="en-CA" sz="6000" dirty="0">
              <a:solidFill>
                <a:srgbClr val="000000"/>
              </a:solidFill>
            </a:endParaRPr>
          </a:p>
        </p:txBody>
      </p:sp>
      <p:sp>
        <p:nvSpPr>
          <p:cNvPr id="4" name="TextBox 4"/>
          <p:cNvSpPr txBox="1"/>
          <p:nvPr/>
        </p:nvSpPr>
        <p:spPr>
          <a:xfrm>
            <a:off x="381000" y="2654300"/>
            <a:ext cx="12623800" cy="571500"/>
          </a:xfrm>
          <a:prstGeom prst="rect">
            <a:avLst/>
          </a:prstGeom>
          <a:noFill/>
        </p:spPr>
        <p:txBody>
          <a:bodyPr vert="horz" wrap="none" lIns="0" tIns="0" rIns="0" bIns="0" rtlCol="0">
            <a:spAutoFit/>
          </a:bodyPr>
          <a:lstStyle/>
          <a:p>
            <a:pPr>
              <a:lnSpc>
                <a:spcPts val="3450"/>
              </a:lnSpc>
            </a:pPr>
            <a:r>
              <a:rPr lang="en-CA" sz="2850" smtClean="0">
                <a:solidFill>
                  <a:srgbClr val="000000"/>
                </a:solidFill>
                <a:latin typeface="Arial Unicode MS"/>
                <a:cs typeface="Arial Unicode MS"/>
              </a:rPr>
              <a:t>Lytton Springs is home</a:t>
            </a:r>
          </a:p>
          <a:p>
            <a:pPr>
              <a:lnSpc>
                <a:spcPts val="3450"/>
              </a:lnSpc>
            </a:pPr>
            <a:endParaRPr lang="en-CA" sz="3000">
              <a:solidFill>
                <a:srgbClr val="000000"/>
              </a:solidFill>
            </a:endParaRPr>
          </a:p>
        </p:txBody>
      </p:sp>
      <p:sp>
        <p:nvSpPr>
          <p:cNvPr id="5" name="TextBox 5"/>
          <p:cNvSpPr txBox="1"/>
          <p:nvPr/>
        </p:nvSpPr>
        <p:spPr>
          <a:xfrm>
            <a:off x="381000" y="3086100"/>
            <a:ext cx="12623800" cy="2895600"/>
          </a:xfrm>
          <a:prstGeom prst="rect">
            <a:avLst/>
          </a:prstGeom>
          <a:noFill/>
        </p:spPr>
        <p:txBody>
          <a:bodyPr vert="horz" wrap="none" lIns="0" tIns="0" rIns="0" bIns="0" rtlCol="0">
            <a:spAutoFit/>
          </a:bodyPr>
          <a:lstStyle/>
          <a:p>
            <a:pPr>
              <a:lnSpc>
                <a:spcPts val="3600"/>
              </a:lnSpc>
            </a:pPr>
            <a:r>
              <a:rPr lang="en-CA" sz="2850" smtClean="0">
                <a:solidFill>
                  <a:srgbClr val="000000"/>
                </a:solidFill>
                <a:latin typeface="Arial"/>
                <a:cs typeface="Arial"/>
              </a:rPr>
              <a:t>to 100 plus-year-old zin-</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fandel vines interplanted</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with petite sirah, cari-</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gnane, a small amount of</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mataro (mourvèdre), and</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grenache.</a:t>
            </a:r>
          </a:p>
          <a:p>
            <a:pPr>
              <a:lnSpc>
                <a:spcPts val="3600"/>
              </a:lnSpc>
            </a:pPr>
            <a:endParaRPr lang="en-CA" sz="3000">
              <a:solidFill>
                <a:srgbClr val="000000"/>
              </a:solidFill>
            </a:endParaRPr>
          </a:p>
        </p:txBody>
      </p:sp>
      <p:sp>
        <p:nvSpPr>
          <p:cNvPr id="6" name="TextBox 6"/>
          <p:cNvSpPr txBox="1"/>
          <p:nvPr/>
        </p:nvSpPr>
        <p:spPr>
          <a:xfrm>
            <a:off x="381000" y="6311900"/>
            <a:ext cx="12623800" cy="571500"/>
          </a:xfrm>
          <a:prstGeom prst="rect">
            <a:avLst/>
          </a:prstGeom>
          <a:noFill/>
        </p:spPr>
        <p:txBody>
          <a:bodyPr vert="horz" wrap="none" lIns="0" tIns="0" rIns="0" bIns="0" rtlCol="0">
            <a:spAutoFit/>
          </a:bodyPr>
          <a:lstStyle/>
          <a:p>
            <a:pPr>
              <a:lnSpc>
                <a:spcPts val="3450"/>
              </a:lnSpc>
            </a:pPr>
            <a:r>
              <a:rPr lang="en-CA" sz="2850" smtClean="0">
                <a:solidFill>
                  <a:srgbClr val="000000"/>
                </a:solidFill>
                <a:latin typeface="Arial"/>
                <a:cs typeface="Arial"/>
              </a:rPr>
              <a:t>For more than three de-</a:t>
            </a:r>
          </a:p>
          <a:p>
            <a:pPr>
              <a:lnSpc>
                <a:spcPts val="3450"/>
              </a:lnSpc>
            </a:pPr>
            <a:endParaRPr lang="en-CA" sz="3000">
              <a:solidFill>
                <a:srgbClr val="000000"/>
              </a:solidFill>
            </a:endParaRPr>
          </a:p>
        </p:txBody>
      </p:sp>
      <p:sp>
        <p:nvSpPr>
          <p:cNvPr id="7" name="TextBox 7"/>
          <p:cNvSpPr txBox="1"/>
          <p:nvPr/>
        </p:nvSpPr>
        <p:spPr>
          <a:xfrm>
            <a:off x="381000" y="6769100"/>
            <a:ext cx="12623800" cy="571500"/>
          </a:xfrm>
          <a:prstGeom prst="rect">
            <a:avLst/>
          </a:prstGeom>
          <a:noFill/>
        </p:spPr>
        <p:txBody>
          <a:bodyPr vert="horz" wrap="none" lIns="0" tIns="0" rIns="0" bIns="0" rtlCol="0">
            <a:spAutoFit/>
          </a:bodyPr>
          <a:lstStyle/>
          <a:p>
            <a:pPr>
              <a:lnSpc>
                <a:spcPts val="3450"/>
              </a:lnSpc>
            </a:pPr>
            <a:r>
              <a:rPr lang="en-CA" sz="2850" smtClean="0">
                <a:solidFill>
                  <a:srgbClr val="000000"/>
                </a:solidFill>
                <a:latin typeface="Arial Unicode MS"/>
                <a:cs typeface="Arial Unicode MS"/>
              </a:rPr>
              <a:t>cades the field blend from</a:t>
            </a:r>
          </a:p>
          <a:p>
            <a:pPr>
              <a:lnSpc>
                <a:spcPts val="3450"/>
              </a:lnSpc>
            </a:pPr>
            <a:endParaRPr lang="en-CA" sz="3000">
              <a:solidFill>
                <a:srgbClr val="000000"/>
              </a:solidFill>
            </a:endParaRPr>
          </a:p>
        </p:txBody>
      </p:sp>
      <p:sp>
        <p:nvSpPr>
          <p:cNvPr id="8" name="TextBox 8"/>
          <p:cNvSpPr txBox="1"/>
          <p:nvPr/>
        </p:nvSpPr>
        <p:spPr>
          <a:xfrm>
            <a:off x="381000" y="7200900"/>
            <a:ext cx="12623800" cy="1981200"/>
          </a:xfrm>
          <a:prstGeom prst="rect">
            <a:avLst/>
          </a:prstGeom>
          <a:noFill/>
        </p:spPr>
        <p:txBody>
          <a:bodyPr vert="horz" wrap="none" lIns="0" tIns="0" rIns="0" bIns="0" rtlCol="0">
            <a:spAutoFit/>
          </a:bodyPr>
          <a:lstStyle/>
          <a:p>
            <a:pPr>
              <a:lnSpc>
                <a:spcPts val="3600"/>
              </a:lnSpc>
            </a:pPr>
            <a:r>
              <a:rPr lang="en-CA" sz="2850" smtClean="0">
                <a:solidFill>
                  <a:srgbClr val="000000"/>
                </a:solidFill>
                <a:latin typeface="Arial"/>
                <a:cs typeface="Arial"/>
              </a:rPr>
              <a:t>this site has produced the</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quintessential example of</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Dry Creek Valley zinfan-</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del.</a:t>
            </a:r>
          </a:p>
          <a:p>
            <a:pPr>
              <a:lnSpc>
                <a:spcPts val="3600"/>
              </a:lnSpc>
            </a:pPr>
            <a:endParaRPr lang="en-CA" sz="30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3004800" cy="9753600"/>
          </a:xfrm>
          <a:prstGeom prst="rect">
            <a:avLst/>
          </a:prstGeom>
        </p:spPr>
      </p:pic>
      <p:sp>
        <p:nvSpPr>
          <p:cNvPr id="4" name="TextBox 2"/>
          <p:cNvSpPr txBox="1"/>
          <p:nvPr/>
        </p:nvSpPr>
        <p:spPr>
          <a:xfrm>
            <a:off x="381000" y="342900"/>
            <a:ext cx="4676441" cy="2131353"/>
          </a:xfrm>
          <a:prstGeom prst="rect">
            <a:avLst/>
          </a:prstGeom>
          <a:noFill/>
        </p:spPr>
        <p:txBody>
          <a:bodyPr vert="horz" wrap="none" lIns="0" tIns="0" rIns="0" bIns="0" rtlCol="0">
            <a:spAutoFit/>
          </a:bodyPr>
          <a:lstStyle/>
          <a:p>
            <a:pPr>
              <a:lnSpc>
                <a:spcPts val="8280"/>
              </a:lnSpc>
            </a:pPr>
            <a:r>
              <a:rPr lang="en-CA" sz="6696" dirty="0" smtClean="0">
                <a:solidFill>
                  <a:srgbClr val="160D12"/>
                </a:solidFill>
                <a:latin typeface="Optima"/>
                <a:cs typeface="Optima"/>
              </a:rPr>
              <a:t>Fall Releases</a:t>
            </a:r>
          </a:p>
          <a:p>
            <a:pPr>
              <a:lnSpc>
                <a:spcPts val="8280"/>
              </a:lnSpc>
            </a:pPr>
            <a:endParaRPr lang="en-CA" sz="7200" dirty="0">
              <a:solidFill>
                <a:srgbClr val="000000"/>
              </a:solidFill>
            </a:endParaRPr>
          </a:p>
        </p:txBody>
      </p:sp>
      <p:sp>
        <p:nvSpPr>
          <p:cNvPr id="3" name="TextBox 3"/>
          <p:cNvSpPr txBox="1"/>
          <p:nvPr/>
        </p:nvSpPr>
        <p:spPr>
          <a:xfrm>
            <a:off x="2362200" y="1257300"/>
            <a:ext cx="3660679" cy="1423467"/>
          </a:xfrm>
          <a:prstGeom prst="rect">
            <a:avLst/>
          </a:prstGeom>
          <a:noFill/>
        </p:spPr>
        <p:txBody>
          <a:bodyPr vert="horz" wrap="none" lIns="0" tIns="0" rIns="0" bIns="0" rtlCol="0">
            <a:spAutoFit/>
          </a:bodyPr>
          <a:lstStyle/>
          <a:p>
            <a:pPr>
              <a:lnSpc>
                <a:spcPts val="5400"/>
              </a:lnSpc>
            </a:pPr>
            <a:r>
              <a:rPr lang="en-CA" sz="6000" i="1" dirty="0" smtClean="0">
                <a:solidFill>
                  <a:srgbClr val="858F37"/>
                </a:solidFill>
                <a:latin typeface="Optima"/>
                <a:cs typeface="Optima"/>
              </a:rPr>
              <a:t>from 2011</a:t>
            </a:r>
          </a:p>
          <a:p>
            <a:pPr>
              <a:lnSpc>
                <a:spcPts val="5400"/>
              </a:lnSpc>
            </a:pPr>
            <a:endParaRPr lang="en-CA" sz="6000"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3004800" cy="9753600"/>
          </a:xfrm>
          <a:prstGeom prst="rect">
            <a:avLst/>
          </a:prstGeom>
        </p:spPr>
      </p:pic>
      <p:sp>
        <p:nvSpPr>
          <p:cNvPr id="4" name="TextBox 2"/>
          <p:cNvSpPr txBox="1"/>
          <p:nvPr/>
        </p:nvSpPr>
        <p:spPr>
          <a:xfrm>
            <a:off x="381000" y="342900"/>
            <a:ext cx="5725761" cy="2131353"/>
          </a:xfrm>
          <a:prstGeom prst="rect">
            <a:avLst/>
          </a:prstGeom>
          <a:noFill/>
        </p:spPr>
        <p:txBody>
          <a:bodyPr vert="horz" wrap="none" lIns="0" tIns="0" rIns="0" bIns="0" rtlCol="0">
            <a:spAutoFit/>
          </a:bodyPr>
          <a:lstStyle/>
          <a:p>
            <a:pPr>
              <a:lnSpc>
                <a:spcPts val="8280"/>
              </a:lnSpc>
            </a:pPr>
            <a:r>
              <a:rPr lang="en-CA" sz="6696" dirty="0" smtClean="0">
                <a:solidFill>
                  <a:srgbClr val="160D12"/>
                </a:solidFill>
                <a:latin typeface="Optima"/>
                <a:cs typeface="Optima"/>
              </a:rPr>
              <a:t>Spring Releases</a:t>
            </a:r>
          </a:p>
          <a:p>
            <a:pPr>
              <a:lnSpc>
                <a:spcPts val="8280"/>
              </a:lnSpc>
            </a:pPr>
            <a:endParaRPr lang="en-CA" sz="7200" dirty="0">
              <a:solidFill>
                <a:srgbClr val="000000"/>
              </a:solidFill>
            </a:endParaRPr>
          </a:p>
        </p:txBody>
      </p:sp>
      <p:sp>
        <p:nvSpPr>
          <p:cNvPr id="3" name="TextBox 3"/>
          <p:cNvSpPr txBox="1"/>
          <p:nvPr/>
        </p:nvSpPr>
        <p:spPr>
          <a:xfrm>
            <a:off x="2806700" y="1257300"/>
            <a:ext cx="3660679" cy="1423467"/>
          </a:xfrm>
          <a:prstGeom prst="rect">
            <a:avLst/>
          </a:prstGeom>
          <a:noFill/>
        </p:spPr>
        <p:txBody>
          <a:bodyPr vert="horz" wrap="none" lIns="0" tIns="0" rIns="0" bIns="0" rtlCol="0">
            <a:spAutoFit/>
          </a:bodyPr>
          <a:lstStyle/>
          <a:p>
            <a:pPr>
              <a:lnSpc>
                <a:spcPts val="5400"/>
              </a:lnSpc>
            </a:pPr>
            <a:r>
              <a:rPr lang="en-CA" sz="6000" i="1" dirty="0" smtClean="0">
                <a:solidFill>
                  <a:srgbClr val="858F37"/>
                </a:solidFill>
                <a:latin typeface="Optima"/>
                <a:cs typeface="Optima"/>
              </a:rPr>
              <a:t>from 2012</a:t>
            </a:r>
          </a:p>
          <a:p>
            <a:pPr>
              <a:lnSpc>
                <a:spcPts val="5400"/>
              </a:lnSpc>
            </a:pPr>
            <a:endParaRPr lang="en-CA" sz="6000" dirty="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3004800" cy="9753600"/>
          </a:xfrm>
          <a:prstGeom prst="rect">
            <a:avLst/>
          </a:prstGeom>
        </p:spPr>
      </p:pic>
      <p:sp>
        <p:nvSpPr>
          <p:cNvPr id="8" name="TextBox 2"/>
          <p:cNvSpPr txBox="1"/>
          <p:nvPr/>
        </p:nvSpPr>
        <p:spPr>
          <a:xfrm>
            <a:off x="381000" y="342900"/>
            <a:ext cx="3834458" cy="2131353"/>
          </a:xfrm>
          <a:prstGeom prst="rect">
            <a:avLst/>
          </a:prstGeom>
          <a:noFill/>
        </p:spPr>
        <p:txBody>
          <a:bodyPr vert="horz" wrap="none" lIns="0" tIns="0" rIns="0" bIns="0" rtlCol="0">
            <a:spAutoFit/>
          </a:bodyPr>
          <a:lstStyle/>
          <a:p>
            <a:pPr>
              <a:lnSpc>
                <a:spcPts val="8280"/>
              </a:lnSpc>
            </a:pPr>
            <a:r>
              <a:rPr lang="en-CA" sz="6839" dirty="0" smtClean="0">
                <a:solidFill>
                  <a:srgbClr val="160D12"/>
                </a:solidFill>
                <a:latin typeface="Optima"/>
                <a:cs typeface="Optima"/>
              </a:rPr>
              <a:t>Our Team</a:t>
            </a:r>
            <a:endParaRPr lang="en-CA" sz="5700" dirty="0" smtClean="0">
              <a:solidFill>
                <a:srgbClr val="858F37"/>
              </a:solidFill>
              <a:latin typeface="Optima"/>
              <a:cs typeface="Optima"/>
            </a:endParaRPr>
          </a:p>
          <a:p>
            <a:pPr>
              <a:lnSpc>
                <a:spcPts val="8280"/>
              </a:lnSpc>
            </a:pPr>
            <a:endParaRPr lang="en-CA" sz="7200" dirty="0">
              <a:solidFill>
                <a:srgbClr val="000000"/>
              </a:solidFill>
            </a:endParaRPr>
          </a:p>
        </p:txBody>
      </p:sp>
      <p:sp>
        <p:nvSpPr>
          <p:cNvPr id="3" name="TextBox 3"/>
          <p:cNvSpPr txBox="1"/>
          <p:nvPr/>
        </p:nvSpPr>
        <p:spPr>
          <a:xfrm>
            <a:off x="1295400" y="2171700"/>
            <a:ext cx="5588000" cy="215900"/>
          </a:xfrm>
          <a:prstGeom prst="rect">
            <a:avLst/>
          </a:prstGeom>
          <a:noFill/>
        </p:spPr>
        <p:txBody>
          <a:bodyPr vert="horz" wrap="none" lIns="0" tIns="0" rIns="0" bIns="0" rtlCol="0">
            <a:spAutoFit/>
          </a:bodyPr>
          <a:lstStyle/>
          <a:p>
            <a:pPr>
              <a:lnSpc>
                <a:spcPts val="1400"/>
              </a:lnSpc>
              <a:tabLst>
                <a:tab pos="1905000" algn="l"/>
              </a:tabLst>
            </a:pPr>
            <a:r>
              <a:rPr lang="en-CA" sz="1200" smtClean="0">
                <a:solidFill>
                  <a:srgbClr val="160D12"/>
                </a:solidFill>
                <a:latin typeface="Arial"/>
                <a:cs typeface="Arial"/>
              </a:rPr>
              <a:t>David Gates, our	Eric Baugher, the</a:t>
            </a:r>
          </a:p>
          <a:p>
            <a:pPr>
              <a:lnSpc>
                <a:spcPts val="1380"/>
              </a:lnSpc>
            </a:pPr>
            <a:endParaRPr lang="en-CA" sz="1200">
              <a:solidFill>
                <a:srgbClr val="000000"/>
              </a:solidFill>
            </a:endParaRPr>
          </a:p>
        </p:txBody>
      </p:sp>
      <p:sp>
        <p:nvSpPr>
          <p:cNvPr id="4" name="TextBox 4"/>
          <p:cNvSpPr txBox="1"/>
          <p:nvPr/>
        </p:nvSpPr>
        <p:spPr>
          <a:xfrm>
            <a:off x="1295400" y="2349500"/>
            <a:ext cx="5588000" cy="215900"/>
          </a:xfrm>
          <a:prstGeom prst="rect">
            <a:avLst/>
          </a:prstGeom>
          <a:noFill/>
        </p:spPr>
        <p:txBody>
          <a:bodyPr vert="horz" wrap="none" lIns="0" tIns="0" rIns="0" bIns="0" rtlCol="0">
            <a:spAutoFit/>
          </a:bodyPr>
          <a:lstStyle/>
          <a:p>
            <a:pPr>
              <a:lnSpc>
                <a:spcPts val="1400"/>
              </a:lnSpc>
              <a:tabLst>
                <a:tab pos="1905000" algn="l"/>
              </a:tabLst>
            </a:pPr>
            <a:r>
              <a:rPr lang="en-CA" sz="1200" smtClean="0">
                <a:solidFill>
                  <a:srgbClr val="160D12"/>
                </a:solidFill>
                <a:latin typeface="Arial"/>
                <a:cs typeface="Arial"/>
              </a:rPr>
              <a:t>vineyard guru	guy making wine at</a:t>
            </a:r>
          </a:p>
          <a:p>
            <a:pPr>
              <a:lnSpc>
                <a:spcPts val="1380"/>
              </a:lnSpc>
            </a:pPr>
            <a:endParaRPr lang="en-CA" sz="1200">
              <a:solidFill>
                <a:srgbClr val="000000"/>
              </a:solidFill>
            </a:endParaRPr>
          </a:p>
        </p:txBody>
      </p:sp>
      <p:sp>
        <p:nvSpPr>
          <p:cNvPr id="5" name="TextBox 5"/>
          <p:cNvSpPr txBox="1"/>
          <p:nvPr/>
        </p:nvSpPr>
        <p:spPr>
          <a:xfrm>
            <a:off x="3200400" y="2527300"/>
            <a:ext cx="3683000" cy="254000"/>
          </a:xfrm>
          <a:prstGeom prst="rect">
            <a:avLst/>
          </a:prstGeom>
          <a:noFill/>
        </p:spPr>
        <p:txBody>
          <a:bodyPr vert="horz" wrap="none" lIns="0" tIns="0" rIns="0" bIns="0" rtlCol="0">
            <a:spAutoFit/>
          </a:bodyPr>
          <a:lstStyle/>
          <a:p>
            <a:pPr>
              <a:lnSpc>
                <a:spcPts val="1100"/>
              </a:lnSpc>
            </a:pPr>
            <a:r>
              <a:rPr lang="en-CA" sz="1200" smtClean="0">
                <a:solidFill>
                  <a:srgbClr val="160D12"/>
                </a:solidFill>
                <a:latin typeface="Arial"/>
                <a:cs typeface="Arial"/>
              </a:rPr>
              <a:t>Monte Bello</a:t>
            </a:r>
          </a:p>
          <a:p>
            <a:pPr>
              <a:lnSpc>
                <a:spcPts val="1135"/>
              </a:lnSpc>
            </a:pPr>
            <a:endParaRPr lang="en-CA" sz="1200">
              <a:solidFill>
                <a:srgbClr val="000000"/>
              </a:solidFill>
            </a:endParaRPr>
          </a:p>
        </p:txBody>
      </p:sp>
      <p:sp>
        <p:nvSpPr>
          <p:cNvPr id="6" name="TextBox 6"/>
          <p:cNvSpPr txBox="1"/>
          <p:nvPr/>
        </p:nvSpPr>
        <p:spPr>
          <a:xfrm>
            <a:off x="6985000" y="1917700"/>
            <a:ext cx="2311400" cy="431800"/>
          </a:xfrm>
          <a:prstGeom prst="rect">
            <a:avLst/>
          </a:prstGeom>
          <a:noFill/>
        </p:spPr>
        <p:txBody>
          <a:bodyPr vert="horz" wrap="none" lIns="0" tIns="0" rIns="0" bIns="0" rtlCol="0">
            <a:spAutoFit/>
          </a:bodyPr>
          <a:lstStyle/>
          <a:p>
            <a:pPr>
              <a:lnSpc>
                <a:spcPts val="1400"/>
              </a:lnSpc>
            </a:pPr>
            <a:r>
              <a:rPr lang="en-CA" sz="1200" smtClean="0">
                <a:solidFill>
                  <a:srgbClr val="160D12"/>
                </a:solidFill>
                <a:latin typeface="Arial"/>
                <a:cs typeface="Arial"/>
              </a:rPr>
              <a:t>Paul Draper, every-</a:t>
            </a:r>
            <a:r>
              <a:rPr lang="en-CA" sz="1200" smtClean="0">
                <a:solidFill>
                  <a:srgbClr val="000000"/>
                </a:solidFill>
                <a:latin typeface="Times New Roman"/>
              </a:rPr>
              <a:t/>
            </a:r>
            <a:br>
              <a:rPr lang="en-CA" sz="1200" smtClean="0">
                <a:solidFill>
                  <a:srgbClr val="000000"/>
                </a:solidFill>
                <a:latin typeface="Times New Roman"/>
              </a:rPr>
            </a:br>
            <a:r>
              <a:rPr lang="en-CA" sz="1200" smtClean="0">
                <a:solidFill>
                  <a:srgbClr val="160D12"/>
                </a:solidFill>
                <a:latin typeface="Arial"/>
                <a:cs typeface="Arial"/>
              </a:rPr>
              <a:t>one knows him</a:t>
            </a:r>
          </a:p>
          <a:p>
            <a:pPr>
              <a:lnSpc>
                <a:spcPts val="1440"/>
              </a:lnSpc>
            </a:pPr>
            <a:endParaRPr lang="en-CA" sz="1200">
              <a:solidFill>
                <a:srgbClr val="000000"/>
              </a:solidFill>
            </a:endParaRPr>
          </a:p>
        </p:txBody>
      </p:sp>
      <p:sp>
        <p:nvSpPr>
          <p:cNvPr id="7" name="TextBox 7"/>
          <p:cNvSpPr txBox="1"/>
          <p:nvPr/>
        </p:nvSpPr>
        <p:spPr>
          <a:xfrm>
            <a:off x="9398000" y="2032000"/>
            <a:ext cx="3505200" cy="609600"/>
          </a:xfrm>
          <a:prstGeom prst="rect">
            <a:avLst/>
          </a:prstGeom>
          <a:noFill/>
        </p:spPr>
        <p:txBody>
          <a:bodyPr vert="horz" wrap="none" lIns="0" tIns="0" rIns="0" bIns="0" rtlCol="0">
            <a:spAutoFit/>
          </a:bodyPr>
          <a:lstStyle/>
          <a:p>
            <a:pPr>
              <a:lnSpc>
                <a:spcPts val="1400"/>
              </a:lnSpc>
            </a:pPr>
            <a:r>
              <a:rPr lang="en-CA" sz="1200" smtClean="0">
                <a:solidFill>
                  <a:srgbClr val="160D12"/>
                </a:solidFill>
                <a:latin typeface="Arial"/>
                <a:cs typeface="Arial"/>
              </a:rPr>
              <a:t>John Olney, he</a:t>
            </a:r>
            <a:r>
              <a:rPr lang="en-CA" sz="1200" smtClean="0">
                <a:solidFill>
                  <a:srgbClr val="000000"/>
                </a:solidFill>
                <a:latin typeface="Times New Roman"/>
              </a:rPr>
              <a:t/>
            </a:r>
            <a:br>
              <a:rPr lang="en-CA" sz="1200" smtClean="0">
                <a:solidFill>
                  <a:srgbClr val="000000"/>
                </a:solidFill>
                <a:latin typeface="Times New Roman"/>
              </a:rPr>
            </a:br>
            <a:r>
              <a:rPr lang="en-CA" sz="1200" smtClean="0">
                <a:solidFill>
                  <a:srgbClr val="160D12"/>
                </a:solidFill>
                <a:latin typeface="Arial"/>
                <a:cs typeface="Arial"/>
              </a:rPr>
              <a:t>makes our wine at</a:t>
            </a:r>
            <a:r>
              <a:rPr lang="en-CA" sz="1200" smtClean="0">
                <a:solidFill>
                  <a:srgbClr val="000000"/>
                </a:solidFill>
                <a:latin typeface="Times New Roman"/>
              </a:rPr>
              <a:t/>
            </a:r>
            <a:br>
              <a:rPr lang="en-CA" sz="1200" smtClean="0">
                <a:solidFill>
                  <a:srgbClr val="000000"/>
                </a:solidFill>
                <a:latin typeface="Times New Roman"/>
              </a:rPr>
            </a:br>
            <a:r>
              <a:rPr lang="en-CA" sz="1200" smtClean="0">
                <a:solidFill>
                  <a:srgbClr val="160D12"/>
                </a:solidFill>
                <a:latin typeface="Arial"/>
                <a:cs typeface="Arial"/>
              </a:rPr>
              <a:t>Lytton Springs</a:t>
            </a:r>
          </a:p>
          <a:p>
            <a:pPr>
              <a:lnSpc>
                <a:spcPts val="1440"/>
              </a:lnSpc>
            </a:pPr>
            <a:endParaRPr lang="en-CA" sz="1200">
              <a:solidFill>
                <a:srgbClr val="000000"/>
              </a:solidFill>
            </a:endParaRPr>
          </a:p>
        </p:txBody>
      </p:sp>
      <p:sp>
        <p:nvSpPr>
          <p:cNvPr id="9" name="TextBox 3"/>
          <p:cNvSpPr txBox="1"/>
          <p:nvPr/>
        </p:nvSpPr>
        <p:spPr>
          <a:xfrm>
            <a:off x="1821880" y="1276400"/>
            <a:ext cx="4201599" cy="1423467"/>
          </a:xfrm>
          <a:prstGeom prst="rect">
            <a:avLst/>
          </a:prstGeom>
          <a:noFill/>
        </p:spPr>
        <p:txBody>
          <a:bodyPr vert="horz" wrap="none" lIns="0" tIns="0" rIns="0" bIns="0" rtlCol="0">
            <a:spAutoFit/>
          </a:bodyPr>
          <a:lstStyle/>
          <a:p>
            <a:pPr>
              <a:lnSpc>
                <a:spcPts val="5400"/>
              </a:lnSpc>
            </a:pPr>
            <a:r>
              <a:rPr lang="en-CA" sz="6000" i="1" dirty="0" smtClean="0">
                <a:solidFill>
                  <a:srgbClr val="858F37"/>
                </a:solidFill>
                <a:latin typeface="Optima"/>
                <a:cs typeface="Optima"/>
              </a:rPr>
              <a:t>winemaking</a:t>
            </a:r>
          </a:p>
          <a:p>
            <a:pPr>
              <a:lnSpc>
                <a:spcPts val="5400"/>
              </a:lnSpc>
            </a:pPr>
            <a:endParaRPr lang="en-CA" sz="6000"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3004800" cy="9753600"/>
          </a:xfrm>
          <a:prstGeom prst="rect">
            <a:avLst/>
          </a:prstGeom>
        </p:spPr>
      </p:pic>
      <p:sp>
        <p:nvSpPr>
          <p:cNvPr id="44" name="TextBox 2"/>
          <p:cNvSpPr txBox="1"/>
          <p:nvPr/>
        </p:nvSpPr>
        <p:spPr>
          <a:xfrm>
            <a:off x="381000" y="342900"/>
            <a:ext cx="3848423" cy="2131353"/>
          </a:xfrm>
          <a:prstGeom prst="rect">
            <a:avLst/>
          </a:prstGeom>
          <a:noFill/>
        </p:spPr>
        <p:txBody>
          <a:bodyPr vert="horz" wrap="none" lIns="0" tIns="0" rIns="0" bIns="0" rtlCol="0">
            <a:spAutoFit/>
          </a:bodyPr>
          <a:lstStyle/>
          <a:p>
            <a:pPr>
              <a:lnSpc>
                <a:spcPts val="8280"/>
              </a:lnSpc>
            </a:pPr>
            <a:r>
              <a:rPr lang="en-CA" sz="7200" dirty="0" smtClean="0">
                <a:solidFill>
                  <a:srgbClr val="160D12"/>
                </a:solidFill>
                <a:latin typeface="Optima"/>
                <a:cs typeface="Optima"/>
              </a:rPr>
              <a:t>Historical</a:t>
            </a:r>
          </a:p>
          <a:p>
            <a:pPr>
              <a:lnSpc>
                <a:spcPts val="8280"/>
              </a:lnSpc>
            </a:pPr>
            <a:endParaRPr lang="en-CA" sz="7200" dirty="0">
              <a:solidFill>
                <a:srgbClr val="000000"/>
              </a:solidFill>
            </a:endParaRPr>
          </a:p>
        </p:txBody>
      </p:sp>
      <p:sp>
        <p:nvSpPr>
          <p:cNvPr id="3" name="TextBox 3"/>
          <p:cNvSpPr txBox="1"/>
          <p:nvPr/>
        </p:nvSpPr>
        <p:spPr>
          <a:xfrm>
            <a:off x="2057400" y="1270000"/>
            <a:ext cx="2818904" cy="1423467"/>
          </a:xfrm>
          <a:prstGeom prst="rect">
            <a:avLst/>
          </a:prstGeom>
          <a:noFill/>
        </p:spPr>
        <p:txBody>
          <a:bodyPr vert="horz" wrap="none" lIns="0" tIns="0" rIns="0" bIns="0" rtlCol="0">
            <a:spAutoFit/>
          </a:bodyPr>
          <a:lstStyle/>
          <a:p>
            <a:pPr>
              <a:lnSpc>
                <a:spcPts val="5400"/>
              </a:lnSpc>
            </a:pPr>
            <a:r>
              <a:rPr lang="en-CA" sz="6000" i="1" dirty="0" smtClean="0">
                <a:solidFill>
                  <a:srgbClr val="858F37"/>
                </a:solidFill>
                <a:latin typeface="Optima"/>
                <a:cs typeface="Optima"/>
              </a:rPr>
              <a:t>timeline</a:t>
            </a:r>
          </a:p>
          <a:p>
            <a:pPr>
              <a:lnSpc>
                <a:spcPts val="5400"/>
              </a:lnSpc>
            </a:pPr>
            <a:endParaRPr lang="en-CA" sz="6000" dirty="0">
              <a:solidFill>
                <a:srgbClr val="000000"/>
              </a:solidFill>
            </a:endParaRPr>
          </a:p>
        </p:txBody>
      </p:sp>
      <p:sp>
        <p:nvSpPr>
          <p:cNvPr id="4" name="TextBox 4"/>
          <p:cNvSpPr txBox="1"/>
          <p:nvPr/>
        </p:nvSpPr>
        <p:spPr>
          <a:xfrm>
            <a:off x="2902000" y="3508648"/>
            <a:ext cx="1512168" cy="1107675"/>
          </a:xfrm>
          <a:prstGeom prst="rect">
            <a:avLst/>
          </a:prstGeom>
          <a:noFill/>
        </p:spPr>
        <p:txBody>
          <a:bodyPr vert="horz" wrap="square" lIns="0" tIns="0" rIns="0" bIns="0" rtlCol="0">
            <a:spAutoFit/>
          </a:bodyPr>
          <a:lstStyle/>
          <a:p>
            <a:pPr>
              <a:lnSpc>
                <a:spcPts val="1725"/>
              </a:lnSpc>
            </a:pPr>
            <a:r>
              <a:rPr lang="en-CA" sz="1395" dirty="0" smtClean="0">
                <a:solidFill>
                  <a:srgbClr val="EDEADA"/>
                </a:solidFill>
                <a:latin typeface="Arial"/>
                <a:cs typeface="Arial"/>
              </a:rPr>
              <a:t>The partners re-bond the winery and make their first Ridge Monte Bello.</a:t>
            </a:r>
          </a:p>
          <a:p>
            <a:pPr>
              <a:lnSpc>
                <a:spcPts val="1725"/>
              </a:lnSpc>
            </a:pPr>
            <a:endParaRPr lang="en-CA" sz="1500" dirty="0">
              <a:solidFill>
                <a:srgbClr val="000000"/>
              </a:solidFill>
            </a:endParaRPr>
          </a:p>
        </p:txBody>
      </p:sp>
      <p:sp>
        <p:nvSpPr>
          <p:cNvPr id="5" name="TextBox 5"/>
          <p:cNvSpPr txBox="1"/>
          <p:nvPr/>
        </p:nvSpPr>
        <p:spPr>
          <a:xfrm>
            <a:off x="957784" y="2428528"/>
            <a:ext cx="1800200" cy="2077492"/>
          </a:xfrm>
          <a:prstGeom prst="rect">
            <a:avLst/>
          </a:prstGeom>
          <a:noFill/>
        </p:spPr>
        <p:txBody>
          <a:bodyPr vert="horz" wrap="square" lIns="0" tIns="0" rIns="0" bIns="0" rtlCol="0">
            <a:spAutoFit/>
          </a:bodyPr>
          <a:lstStyle/>
          <a:p>
            <a:pPr>
              <a:lnSpc>
                <a:spcPts val="1800"/>
              </a:lnSpc>
            </a:pPr>
            <a:r>
              <a:rPr lang="en-CA" sz="1395" dirty="0" smtClean="0">
                <a:solidFill>
                  <a:srgbClr val="EDEADA"/>
                </a:solidFill>
                <a:latin typeface="Arial"/>
                <a:cs typeface="Arial"/>
              </a:rPr>
              <a:t>Dr. William Short, owner of the Torre vineyard adjacent to the </a:t>
            </a:r>
            <a:r>
              <a:rPr lang="en-CA" sz="1395" dirty="0" err="1" smtClean="0">
                <a:solidFill>
                  <a:srgbClr val="EDEADA"/>
                </a:solidFill>
                <a:latin typeface="Arial"/>
                <a:cs typeface="Arial"/>
              </a:rPr>
              <a:t>Perrone</a:t>
            </a:r>
            <a:r>
              <a:rPr lang="en-CA" sz="1395" dirty="0" smtClean="0">
                <a:solidFill>
                  <a:srgbClr val="EDEADA"/>
                </a:solidFill>
                <a:latin typeface="Arial"/>
                <a:cs typeface="Arial"/>
              </a:rPr>
              <a:t> property, replants several blocks of cabernet and one of chardonnay-the first on the ridge.</a:t>
            </a:r>
          </a:p>
          <a:p>
            <a:pPr>
              <a:lnSpc>
                <a:spcPts val="1800"/>
              </a:lnSpc>
            </a:pPr>
            <a:endParaRPr lang="en-CA" sz="1500" dirty="0">
              <a:solidFill>
                <a:srgbClr val="000000"/>
              </a:solidFill>
            </a:endParaRPr>
          </a:p>
        </p:txBody>
      </p:sp>
      <p:sp>
        <p:nvSpPr>
          <p:cNvPr id="9" name="TextBox 9"/>
          <p:cNvSpPr txBox="1"/>
          <p:nvPr/>
        </p:nvSpPr>
        <p:spPr>
          <a:xfrm>
            <a:off x="4558184" y="3080082"/>
            <a:ext cx="1368152" cy="1292662"/>
          </a:xfrm>
          <a:prstGeom prst="rect">
            <a:avLst/>
          </a:prstGeom>
          <a:noFill/>
        </p:spPr>
        <p:txBody>
          <a:bodyPr vert="horz" wrap="square" lIns="0" tIns="0" rIns="0" bIns="0" rtlCol="0">
            <a:spAutoFit/>
          </a:bodyPr>
          <a:lstStyle/>
          <a:p>
            <a:r>
              <a:rPr lang="en-CA" sz="1400" dirty="0" smtClean="0">
                <a:solidFill>
                  <a:srgbClr val="EDEADA"/>
                </a:solidFill>
                <a:latin typeface="Arial"/>
                <a:cs typeface="Arial"/>
              </a:rPr>
              <a:t>Ridge produces its first </a:t>
            </a:r>
            <a:r>
              <a:rPr lang="en-CA" sz="1400" dirty="0" err="1" smtClean="0">
                <a:solidFill>
                  <a:srgbClr val="EDEADA"/>
                </a:solidFill>
                <a:latin typeface="Arial"/>
                <a:cs typeface="Arial"/>
              </a:rPr>
              <a:t>Geyserville</a:t>
            </a:r>
            <a:r>
              <a:rPr lang="en-CA" sz="1400" dirty="0" smtClean="0">
                <a:solidFill>
                  <a:srgbClr val="EDEADA"/>
                </a:solidFill>
                <a:latin typeface="Arial"/>
                <a:cs typeface="Arial"/>
              </a:rPr>
              <a:t>, from vines planted in 1882 in Sonoma County.</a:t>
            </a:r>
            <a:endParaRPr lang="en-CA" sz="1400" dirty="0">
              <a:solidFill>
                <a:srgbClr val="000000"/>
              </a:solidFill>
            </a:endParaRPr>
          </a:p>
        </p:txBody>
      </p:sp>
      <p:sp>
        <p:nvSpPr>
          <p:cNvPr id="16" name="TextBox 16"/>
          <p:cNvSpPr txBox="1"/>
          <p:nvPr/>
        </p:nvSpPr>
        <p:spPr>
          <a:xfrm>
            <a:off x="9029700" y="4009960"/>
            <a:ext cx="2153220" cy="866840"/>
          </a:xfrm>
          <a:prstGeom prst="rect">
            <a:avLst/>
          </a:prstGeom>
          <a:noFill/>
        </p:spPr>
        <p:txBody>
          <a:bodyPr vert="horz" wrap="square" lIns="0" tIns="0" rIns="0" bIns="0" rtlCol="0">
            <a:spAutoFit/>
          </a:bodyPr>
          <a:lstStyle/>
          <a:p>
            <a:pPr>
              <a:lnSpc>
                <a:spcPts val="1700"/>
              </a:lnSpc>
            </a:pPr>
            <a:r>
              <a:rPr lang="en-CA" sz="1395" dirty="0" smtClean="0">
                <a:solidFill>
                  <a:srgbClr val="EDEADA"/>
                </a:solidFill>
                <a:latin typeface="Arial Unicode MS"/>
                <a:cs typeface="Arial Unicode MS"/>
              </a:rPr>
              <a:t>Ridge </a:t>
            </a:r>
            <a:r>
              <a:rPr lang="en-CA" sz="1395" smtClean="0">
                <a:solidFill>
                  <a:srgbClr val="EDEADA"/>
                </a:solidFill>
                <a:latin typeface="Arial Unicode MS"/>
                <a:cs typeface="Arial Unicode MS"/>
              </a:rPr>
              <a:t>buys the </a:t>
            </a:r>
            <a:r>
              <a:rPr lang="en-CA" sz="1395" dirty="0" smtClean="0">
                <a:solidFill>
                  <a:srgbClr val="EDEADA"/>
                </a:solidFill>
                <a:latin typeface="Arial Unicode MS"/>
                <a:cs typeface="Arial Unicode MS"/>
              </a:rPr>
              <a:t>Lytton Springs winery and its old vineyards.</a:t>
            </a:r>
          </a:p>
          <a:p>
            <a:pPr>
              <a:lnSpc>
                <a:spcPts val="1725"/>
              </a:lnSpc>
            </a:pPr>
            <a:endParaRPr lang="en-CA" sz="1500" dirty="0">
              <a:solidFill>
                <a:srgbClr val="000000"/>
              </a:solidFill>
            </a:endParaRPr>
          </a:p>
        </p:txBody>
      </p:sp>
      <p:sp>
        <p:nvSpPr>
          <p:cNvPr id="19" name="TextBox 19"/>
          <p:cNvSpPr txBox="1"/>
          <p:nvPr/>
        </p:nvSpPr>
        <p:spPr>
          <a:xfrm>
            <a:off x="11201401" y="4165600"/>
            <a:ext cx="1803400" cy="474489"/>
          </a:xfrm>
          <a:prstGeom prst="rect">
            <a:avLst/>
          </a:prstGeom>
          <a:noFill/>
        </p:spPr>
        <p:txBody>
          <a:bodyPr vert="horz" wrap="square" lIns="0" tIns="0" rIns="0" bIns="0" rtlCol="0">
            <a:spAutoFit/>
          </a:bodyPr>
          <a:lstStyle/>
          <a:p>
            <a:pPr>
              <a:lnSpc>
                <a:spcPts val="1200"/>
              </a:lnSpc>
            </a:pPr>
            <a:r>
              <a:rPr lang="en-CA" sz="1395" dirty="0" smtClean="0">
                <a:solidFill>
                  <a:srgbClr val="EDEADA"/>
                </a:solidFill>
                <a:latin typeface="Arial"/>
                <a:cs typeface="Arial"/>
              </a:rPr>
              <a:t>Ridge celebrates 50 year anniversary</a:t>
            </a:r>
          </a:p>
          <a:p>
            <a:pPr>
              <a:lnSpc>
                <a:spcPts val="1200"/>
              </a:lnSpc>
            </a:pPr>
            <a:endParaRPr lang="en-CA" sz="1500" dirty="0">
              <a:solidFill>
                <a:srgbClr val="000000"/>
              </a:solidFill>
            </a:endParaRPr>
          </a:p>
        </p:txBody>
      </p:sp>
      <p:sp>
        <p:nvSpPr>
          <p:cNvPr id="22" name="TextBox 22"/>
          <p:cNvSpPr txBox="1"/>
          <p:nvPr/>
        </p:nvSpPr>
        <p:spPr>
          <a:xfrm>
            <a:off x="330200" y="4610100"/>
            <a:ext cx="4064000" cy="406400"/>
          </a:xfrm>
          <a:prstGeom prst="rect">
            <a:avLst/>
          </a:prstGeom>
          <a:noFill/>
        </p:spPr>
        <p:txBody>
          <a:bodyPr vert="horz" wrap="none" lIns="0" tIns="0" rIns="0" bIns="0" rtlCol="0">
            <a:spAutoFit/>
          </a:bodyPr>
          <a:lstStyle/>
          <a:p>
            <a:pPr>
              <a:lnSpc>
                <a:spcPts val="1400"/>
              </a:lnSpc>
              <a:tabLst>
                <a:tab pos="2235200" algn="l"/>
              </a:tabLst>
            </a:pPr>
            <a:r>
              <a:rPr lang="en-CA" sz="1674" dirty="0" smtClean="0">
                <a:solidFill>
                  <a:srgbClr val="858F37"/>
                </a:solidFill>
                <a:latin typeface="Arial"/>
                <a:cs typeface="Arial"/>
              </a:rPr>
              <a:t>1885	1959</a:t>
            </a:r>
          </a:p>
          <a:p>
            <a:pPr>
              <a:lnSpc>
                <a:spcPts val="1440"/>
              </a:lnSpc>
            </a:pPr>
            <a:endParaRPr lang="en-CA" sz="1800" dirty="0">
              <a:solidFill>
                <a:srgbClr val="000000"/>
              </a:solidFill>
            </a:endParaRPr>
          </a:p>
        </p:txBody>
      </p:sp>
      <p:sp>
        <p:nvSpPr>
          <p:cNvPr id="23" name="TextBox 23"/>
          <p:cNvSpPr txBox="1"/>
          <p:nvPr/>
        </p:nvSpPr>
        <p:spPr>
          <a:xfrm>
            <a:off x="4495800" y="4584700"/>
            <a:ext cx="477566" cy="424475"/>
          </a:xfrm>
          <a:prstGeom prst="rect">
            <a:avLst/>
          </a:prstGeom>
          <a:noFill/>
        </p:spPr>
        <p:txBody>
          <a:bodyPr vert="horz" wrap="none" lIns="0" tIns="0" rIns="0" bIns="0" rtlCol="0">
            <a:spAutoFit/>
          </a:bodyPr>
          <a:lstStyle/>
          <a:p>
            <a:pPr>
              <a:lnSpc>
                <a:spcPts val="1600"/>
              </a:lnSpc>
              <a:tabLst>
                <a:tab pos="2247900" algn="l"/>
              </a:tabLst>
            </a:pPr>
            <a:r>
              <a:rPr lang="en-CA" sz="1674" dirty="0" smtClean="0">
                <a:solidFill>
                  <a:srgbClr val="858F37"/>
                </a:solidFill>
                <a:latin typeface="Arial"/>
                <a:cs typeface="Arial"/>
              </a:rPr>
              <a:t>1964</a:t>
            </a:r>
          </a:p>
          <a:p>
            <a:pPr>
              <a:lnSpc>
                <a:spcPts val="1620"/>
              </a:lnSpc>
            </a:pPr>
            <a:endParaRPr lang="en-CA" sz="1800" dirty="0">
              <a:solidFill>
                <a:srgbClr val="000000"/>
              </a:solidFill>
            </a:endParaRPr>
          </a:p>
        </p:txBody>
      </p:sp>
      <p:sp>
        <p:nvSpPr>
          <p:cNvPr id="24" name="TextBox 24"/>
          <p:cNvSpPr txBox="1"/>
          <p:nvPr/>
        </p:nvSpPr>
        <p:spPr>
          <a:xfrm>
            <a:off x="8597900" y="4711700"/>
            <a:ext cx="1790700" cy="381000"/>
          </a:xfrm>
          <a:prstGeom prst="rect">
            <a:avLst/>
          </a:prstGeom>
          <a:noFill/>
        </p:spPr>
        <p:txBody>
          <a:bodyPr vert="horz" wrap="none" lIns="0" tIns="0" rIns="0" bIns="0" rtlCol="0">
            <a:spAutoFit/>
          </a:bodyPr>
          <a:lstStyle/>
          <a:p>
            <a:pPr>
              <a:lnSpc>
                <a:spcPts val="1400"/>
              </a:lnSpc>
            </a:pPr>
            <a:r>
              <a:rPr lang="en-CA" sz="1674" dirty="0" smtClean="0">
                <a:solidFill>
                  <a:srgbClr val="858F37"/>
                </a:solidFill>
                <a:latin typeface="Arial"/>
                <a:cs typeface="Arial"/>
              </a:rPr>
              <a:t>1976</a:t>
            </a:r>
          </a:p>
          <a:p>
            <a:pPr>
              <a:lnSpc>
                <a:spcPts val="1440"/>
              </a:lnSpc>
            </a:pPr>
            <a:endParaRPr lang="en-CA" sz="1800" dirty="0">
              <a:solidFill>
                <a:srgbClr val="000000"/>
              </a:solidFill>
            </a:endParaRPr>
          </a:p>
        </p:txBody>
      </p:sp>
      <p:sp>
        <p:nvSpPr>
          <p:cNvPr id="25" name="TextBox 25"/>
          <p:cNvSpPr txBox="1"/>
          <p:nvPr/>
        </p:nvSpPr>
        <p:spPr>
          <a:xfrm>
            <a:off x="10489330" y="4588768"/>
            <a:ext cx="477566" cy="416781"/>
          </a:xfrm>
          <a:prstGeom prst="rect">
            <a:avLst/>
          </a:prstGeom>
          <a:noFill/>
        </p:spPr>
        <p:txBody>
          <a:bodyPr vert="horz" wrap="none" lIns="0" tIns="0" rIns="0" bIns="0" rtlCol="0">
            <a:spAutoFit/>
          </a:bodyPr>
          <a:lstStyle/>
          <a:p>
            <a:pPr>
              <a:lnSpc>
                <a:spcPts val="1600"/>
              </a:lnSpc>
              <a:tabLst>
                <a:tab pos="685800" algn="l"/>
              </a:tabLst>
            </a:pPr>
            <a:r>
              <a:rPr lang="en-CA" sz="1674" dirty="0" smtClean="0">
                <a:solidFill>
                  <a:srgbClr val="858F37"/>
                </a:solidFill>
                <a:latin typeface="Arial"/>
                <a:cs typeface="Arial"/>
              </a:rPr>
              <a:t>2006</a:t>
            </a:r>
            <a:endParaRPr lang="en-CA" sz="1395" dirty="0" smtClean="0">
              <a:solidFill>
                <a:srgbClr val="EDEADA"/>
              </a:solidFill>
              <a:latin typeface="Arial"/>
              <a:cs typeface="Arial"/>
            </a:endParaRPr>
          </a:p>
          <a:p>
            <a:pPr>
              <a:lnSpc>
                <a:spcPts val="1620"/>
              </a:lnSpc>
            </a:pPr>
            <a:endParaRPr lang="en-CA" sz="1500" dirty="0">
              <a:solidFill>
                <a:srgbClr val="000000"/>
              </a:solidFill>
            </a:endParaRPr>
          </a:p>
        </p:txBody>
      </p:sp>
      <p:sp>
        <p:nvSpPr>
          <p:cNvPr id="26" name="TextBox 26"/>
          <p:cNvSpPr txBox="1"/>
          <p:nvPr/>
        </p:nvSpPr>
        <p:spPr>
          <a:xfrm>
            <a:off x="393700" y="5207000"/>
            <a:ext cx="1428180" cy="1725536"/>
          </a:xfrm>
          <a:prstGeom prst="rect">
            <a:avLst/>
          </a:prstGeom>
          <a:noFill/>
        </p:spPr>
        <p:txBody>
          <a:bodyPr vert="horz" wrap="square" lIns="0" tIns="0" rIns="0" bIns="0" rtlCol="0">
            <a:spAutoFit/>
          </a:bodyPr>
          <a:lstStyle/>
          <a:p>
            <a:pPr>
              <a:lnSpc>
                <a:spcPts val="1700"/>
              </a:lnSpc>
            </a:pPr>
            <a:r>
              <a:rPr lang="en-CA" sz="1395" dirty="0" smtClean="0">
                <a:solidFill>
                  <a:srgbClr val="EDEADA"/>
                </a:solidFill>
                <a:latin typeface="Arial"/>
                <a:cs typeface="Arial"/>
              </a:rPr>
              <a:t>Dr. </a:t>
            </a:r>
            <a:r>
              <a:rPr lang="en-CA" sz="1395" dirty="0" err="1" smtClean="0">
                <a:solidFill>
                  <a:srgbClr val="EDEADA"/>
                </a:solidFill>
                <a:latin typeface="Arial"/>
                <a:cs typeface="Arial"/>
              </a:rPr>
              <a:t>Osea</a:t>
            </a:r>
            <a:r>
              <a:rPr lang="en-CA" sz="1395" dirty="0" smtClean="0">
                <a:solidFill>
                  <a:srgbClr val="EDEADA"/>
                </a:solidFill>
                <a:latin typeface="Arial"/>
                <a:cs typeface="Arial"/>
              </a:rPr>
              <a:t> </a:t>
            </a:r>
            <a:r>
              <a:rPr lang="en-CA" sz="1395" dirty="0" err="1" smtClean="0">
                <a:solidFill>
                  <a:srgbClr val="EDEADA"/>
                </a:solidFill>
                <a:latin typeface="Arial"/>
                <a:cs typeface="Arial"/>
              </a:rPr>
              <a:t>Perrone</a:t>
            </a:r>
            <a:r>
              <a:rPr lang="en-CA" sz="1395" dirty="0" smtClean="0">
                <a:solidFill>
                  <a:srgbClr val="EDEADA"/>
                </a:solidFill>
                <a:latin typeface="Arial"/>
                <a:cs typeface="Arial"/>
              </a:rPr>
              <a:t> of San Francisco buys 180 acres on Monte Bello ridge, plants vines, builds a stone winery.</a:t>
            </a:r>
          </a:p>
          <a:p>
            <a:pPr>
              <a:lnSpc>
                <a:spcPts val="1725"/>
              </a:lnSpc>
            </a:pPr>
            <a:endParaRPr lang="en-CA" sz="1500" dirty="0">
              <a:solidFill>
                <a:srgbClr val="000000"/>
              </a:solidFill>
            </a:endParaRPr>
          </a:p>
        </p:txBody>
      </p:sp>
      <p:sp>
        <p:nvSpPr>
          <p:cNvPr id="29" name="TextBox 29"/>
          <p:cNvSpPr txBox="1"/>
          <p:nvPr/>
        </p:nvSpPr>
        <p:spPr>
          <a:xfrm>
            <a:off x="2197100" y="5194300"/>
            <a:ext cx="1713012" cy="2767296"/>
          </a:xfrm>
          <a:prstGeom prst="rect">
            <a:avLst/>
          </a:prstGeom>
          <a:noFill/>
        </p:spPr>
        <p:txBody>
          <a:bodyPr vert="horz" wrap="square" lIns="0" tIns="0" rIns="0" bIns="0" rtlCol="0">
            <a:spAutoFit/>
          </a:bodyPr>
          <a:lstStyle/>
          <a:p>
            <a:pPr>
              <a:lnSpc>
                <a:spcPts val="1800"/>
              </a:lnSpc>
            </a:pPr>
            <a:r>
              <a:rPr lang="en-CA" sz="1395" dirty="0" smtClean="0">
                <a:solidFill>
                  <a:srgbClr val="EDEADA"/>
                </a:solidFill>
                <a:latin typeface="Arial"/>
                <a:cs typeface="Arial"/>
              </a:rPr>
              <a:t>Three scientists from</a:t>
            </a:r>
            <a:r>
              <a:rPr lang="en-CA" sz="1500" dirty="0" smtClean="0">
                <a:solidFill>
                  <a:srgbClr val="000000"/>
                </a:solidFill>
                <a:latin typeface="Times New Roman"/>
              </a:rPr>
              <a:t/>
            </a:r>
            <a:br>
              <a:rPr lang="en-CA" sz="1500" dirty="0" smtClean="0">
                <a:solidFill>
                  <a:srgbClr val="000000"/>
                </a:solidFill>
                <a:latin typeface="Times New Roman"/>
              </a:rPr>
            </a:br>
            <a:r>
              <a:rPr lang="en-CA" sz="1395" dirty="0" smtClean="0">
                <a:solidFill>
                  <a:srgbClr val="EDEADA"/>
                </a:solidFill>
                <a:latin typeface="Arial"/>
                <a:cs typeface="Arial"/>
              </a:rPr>
              <a:t>Stanford University’s</a:t>
            </a:r>
            <a:r>
              <a:rPr lang="en-CA" sz="1500" dirty="0" smtClean="0">
                <a:solidFill>
                  <a:srgbClr val="000000"/>
                </a:solidFill>
                <a:latin typeface="Times New Roman"/>
              </a:rPr>
              <a:t/>
            </a:r>
            <a:br>
              <a:rPr lang="en-CA" sz="1500" dirty="0" smtClean="0">
                <a:solidFill>
                  <a:srgbClr val="000000"/>
                </a:solidFill>
                <a:latin typeface="Times New Roman"/>
              </a:rPr>
            </a:br>
            <a:r>
              <a:rPr lang="en-CA" sz="1395" dirty="0" smtClean="0">
                <a:solidFill>
                  <a:srgbClr val="EDEADA"/>
                </a:solidFill>
                <a:latin typeface="Arial"/>
                <a:cs typeface="Arial"/>
              </a:rPr>
              <a:t>Research Institute</a:t>
            </a:r>
            <a:r>
              <a:rPr lang="en-CA" sz="1500" dirty="0" smtClean="0">
                <a:solidFill>
                  <a:srgbClr val="000000"/>
                </a:solidFill>
                <a:latin typeface="Times New Roman"/>
              </a:rPr>
              <a:t/>
            </a:r>
            <a:br>
              <a:rPr lang="en-CA" sz="1500" dirty="0" smtClean="0">
                <a:solidFill>
                  <a:srgbClr val="000000"/>
                </a:solidFill>
                <a:latin typeface="Times New Roman"/>
              </a:rPr>
            </a:br>
            <a:r>
              <a:rPr lang="en-CA" sz="1395" dirty="0" smtClean="0">
                <a:solidFill>
                  <a:srgbClr val="EDEADA"/>
                </a:solidFill>
                <a:latin typeface="Arial"/>
                <a:cs typeface="Arial"/>
              </a:rPr>
              <a:t>(SRI) and their families form a partnership and buy Dr. short’s property. One of them, David </a:t>
            </a:r>
            <a:r>
              <a:rPr lang="en-CA" sz="1395" dirty="0" err="1" smtClean="0">
                <a:solidFill>
                  <a:srgbClr val="EDEADA"/>
                </a:solidFill>
                <a:latin typeface="Arial"/>
                <a:cs typeface="Arial"/>
              </a:rPr>
              <a:t>Bennion</a:t>
            </a:r>
            <a:r>
              <a:rPr lang="en-CA" sz="1395" dirty="0" smtClean="0">
                <a:solidFill>
                  <a:srgbClr val="EDEADA"/>
                </a:solidFill>
                <a:latin typeface="Arial"/>
                <a:cs typeface="Arial"/>
              </a:rPr>
              <a:t>, makes a half barrel of cabernet from the ten year old vines.</a:t>
            </a:r>
            <a:endParaRPr lang="en-CA" sz="1500" dirty="0">
              <a:solidFill>
                <a:srgbClr val="000000"/>
              </a:solidFill>
            </a:endParaRPr>
          </a:p>
        </p:txBody>
      </p:sp>
      <p:sp>
        <p:nvSpPr>
          <p:cNvPr id="31" name="TextBox 31"/>
          <p:cNvSpPr txBox="1"/>
          <p:nvPr/>
        </p:nvSpPr>
        <p:spPr>
          <a:xfrm>
            <a:off x="5245100" y="5308600"/>
            <a:ext cx="1384300" cy="381000"/>
          </a:xfrm>
          <a:prstGeom prst="rect">
            <a:avLst/>
          </a:prstGeom>
          <a:noFill/>
        </p:spPr>
        <p:txBody>
          <a:bodyPr vert="horz" wrap="none" lIns="0" tIns="0" rIns="0" bIns="0" rtlCol="0">
            <a:spAutoFit/>
          </a:bodyPr>
          <a:lstStyle/>
          <a:p>
            <a:pPr>
              <a:lnSpc>
                <a:spcPts val="2100"/>
              </a:lnSpc>
            </a:pPr>
            <a:r>
              <a:rPr lang="en-CA" sz="1709" smtClean="0">
                <a:solidFill>
                  <a:srgbClr val="858F37"/>
                </a:solidFill>
                <a:latin typeface="Arial"/>
                <a:cs typeface="Arial"/>
              </a:rPr>
              <a:t>1966</a:t>
            </a:r>
          </a:p>
          <a:p>
            <a:pPr>
              <a:lnSpc>
                <a:spcPts val="2070"/>
              </a:lnSpc>
            </a:pPr>
            <a:endParaRPr lang="en-CA" sz="1800">
              <a:solidFill>
                <a:srgbClr val="000000"/>
              </a:solidFill>
            </a:endParaRPr>
          </a:p>
        </p:txBody>
      </p:sp>
      <p:sp>
        <p:nvSpPr>
          <p:cNvPr id="32" name="TextBox 32"/>
          <p:cNvSpPr txBox="1"/>
          <p:nvPr/>
        </p:nvSpPr>
        <p:spPr>
          <a:xfrm>
            <a:off x="3911600" y="5435600"/>
            <a:ext cx="2717800" cy="381000"/>
          </a:xfrm>
          <a:prstGeom prst="rect">
            <a:avLst/>
          </a:prstGeom>
          <a:noFill/>
        </p:spPr>
        <p:txBody>
          <a:bodyPr vert="horz" wrap="none" lIns="0" tIns="0" rIns="0" bIns="0" rtlCol="0">
            <a:spAutoFit/>
          </a:bodyPr>
          <a:lstStyle/>
          <a:p>
            <a:pPr>
              <a:lnSpc>
                <a:spcPts val="1400"/>
              </a:lnSpc>
            </a:pPr>
            <a:r>
              <a:rPr lang="en-CA" sz="1709" smtClean="0">
                <a:solidFill>
                  <a:srgbClr val="858F37"/>
                </a:solidFill>
                <a:latin typeface="Arial"/>
                <a:cs typeface="Arial"/>
              </a:rPr>
              <a:t>1962</a:t>
            </a:r>
          </a:p>
          <a:p>
            <a:pPr>
              <a:lnSpc>
                <a:spcPts val="1440"/>
              </a:lnSpc>
            </a:pPr>
            <a:endParaRPr lang="en-CA" sz="1800">
              <a:solidFill>
                <a:srgbClr val="000000"/>
              </a:solidFill>
            </a:endParaRPr>
          </a:p>
        </p:txBody>
      </p:sp>
      <p:sp>
        <p:nvSpPr>
          <p:cNvPr id="33" name="TextBox 33"/>
          <p:cNvSpPr txBox="1"/>
          <p:nvPr/>
        </p:nvSpPr>
        <p:spPr>
          <a:xfrm>
            <a:off x="4292600" y="5638800"/>
            <a:ext cx="1993776" cy="1107996"/>
          </a:xfrm>
          <a:prstGeom prst="rect">
            <a:avLst/>
          </a:prstGeom>
          <a:noFill/>
        </p:spPr>
        <p:txBody>
          <a:bodyPr vert="horz" wrap="square" lIns="0" tIns="0" rIns="0" bIns="0" rtlCol="0">
            <a:spAutoFit/>
          </a:bodyPr>
          <a:lstStyle/>
          <a:p>
            <a:r>
              <a:rPr lang="en-CA" sz="1425" dirty="0" smtClean="0">
                <a:solidFill>
                  <a:srgbClr val="EDEADA"/>
                </a:solidFill>
                <a:latin typeface="Arial Unicode MS"/>
                <a:cs typeface="Arial Unicode MS"/>
              </a:rPr>
              <a:t>They produce their first zinfandel from 19</a:t>
            </a:r>
            <a:r>
              <a:rPr lang="en-CA" sz="1425" baseline="30000" dirty="0" smtClean="0">
                <a:solidFill>
                  <a:srgbClr val="EDEADA"/>
                </a:solidFill>
                <a:latin typeface="Arial Unicode MS"/>
                <a:cs typeface="Arial Unicode MS"/>
              </a:rPr>
              <a:t>th</a:t>
            </a:r>
            <a:r>
              <a:rPr lang="en-CA" sz="1425" dirty="0" smtClean="0">
                <a:solidFill>
                  <a:srgbClr val="EDEADA"/>
                </a:solidFill>
                <a:latin typeface="Arial Unicode MS"/>
                <a:cs typeface="Arial Unicode MS"/>
              </a:rPr>
              <a:t> century vines on the </a:t>
            </a:r>
            <a:r>
              <a:rPr lang="en-CA" sz="1425" dirty="0" err="1" smtClean="0">
                <a:solidFill>
                  <a:srgbClr val="EDEADA"/>
                </a:solidFill>
                <a:latin typeface="Arial Unicode MS"/>
                <a:cs typeface="Arial Unicode MS"/>
              </a:rPr>
              <a:t>Pichetti</a:t>
            </a:r>
            <a:r>
              <a:rPr lang="en-CA" sz="1425" dirty="0" smtClean="0">
                <a:solidFill>
                  <a:srgbClr val="EDEADA"/>
                </a:solidFill>
                <a:latin typeface="Arial Unicode MS"/>
                <a:cs typeface="Arial Unicode MS"/>
              </a:rPr>
              <a:t> ranch.</a:t>
            </a:r>
          </a:p>
          <a:p>
            <a:endParaRPr lang="en-CA" sz="1500" dirty="0">
              <a:solidFill>
                <a:srgbClr val="000000"/>
              </a:solidFill>
            </a:endParaRPr>
          </a:p>
        </p:txBody>
      </p:sp>
      <p:sp>
        <p:nvSpPr>
          <p:cNvPr id="35" name="TextBox 35"/>
          <p:cNvSpPr txBox="1"/>
          <p:nvPr/>
        </p:nvSpPr>
        <p:spPr>
          <a:xfrm>
            <a:off x="6430392" y="5257800"/>
            <a:ext cx="1368152" cy="1154162"/>
          </a:xfrm>
          <a:prstGeom prst="rect">
            <a:avLst/>
          </a:prstGeom>
          <a:noFill/>
        </p:spPr>
        <p:txBody>
          <a:bodyPr vert="horz" wrap="square" lIns="0" tIns="0" rIns="0" bIns="0" rtlCol="0">
            <a:spAutoFit/>
          </a:bodyPr>
          <a:lstStyle/>
          <a:p>
            <a:pPr>
              <a:lnSpc>
                <a:spcPts val="1800"/>
              </a:lnSpc>
            </a:pPr>
            <a:r>
              <a:rPr lang="en-CA" sz="1425" dirty="0" smtClean="0">
                <a:solidFill>
                  <a:srgbClr val="EDEADA"/>
                </a:solidFill>
                <a:latin typeface="Arial"/>
                <a:cs typeface="Arial"/>
              </a:rPr>
              <a:t>Paul Draper</a:t>
            </a:r>
            <a:r>
              <a:rPr lang="en-CA" sz="1500" dirty="0" smtClean="0">
                <a:solidFill>
                  <a:srgbClr val="000000"/>
                </a:solidFill>
                <a:latin typeface="Times New Roman"/>
              </a:rPr>
              <a:t/>
            </a:r>
            <a:br>
              <a:rPr lang="en-CA" sz="1500" dirty="0" smtClean="0">
                <a:solidFill>
                  <a:srgbClr val="000000"/>
                </a:solidFill>
                <a:latin typeface="Times New Roman"/>
              </a:rPr>
            </a:br>
            <a:r>
              <a:rPr lang="en-CA" sz="1425" dirty="0" smtClean="0">
                <a:solidFill>
                  <a:srgbClr val="EDEADA"/>
                </a:solidFill>
                <a:latin typeface="Arial"/>
                <a:cs typeface="Arial"/>
              </a:rPr>
              <a:t>joins Ridge</a:t>
            </a:r>
            <a:r>
              <a:rPr lang="en-CA" sz="1500" dirty="0" smtClean="0">
                <a:solidFill>
                  <a:srgbClr val="000000"/>
                </a:solidFill>
                <a:latin typeface="Times New Roman"/>
              </a:rPr>
              <a:t/>
            </a:r>
            <a:br>
              <a:rPr lang="en-CA" sz="1500" dirty="0" smtClean="0">
                <a:solidFill>
                  <a:srgbClr val="000000"/>
                </a:solidFill>
                <a:latin typeface="Times New Roman"/>
              </a:rPr>
            </a:br>
            <a:r>
              <a:rPr lang="en-CA" sz="1425" dirty="0" smtClean="0">
                <a:solidFill>
                  <a:srgbClr val="EDEADA"/>
                </a:solidFill>
                <a:latin typeface="Arial"/>
                <a:cs typeface="Arial"/>
              </a:rPr>
              <a:t>Vineyards as</a:t>
            </a:r>
            <a:r>
              <a:rPr lang="en-CA" sz="1500" dirty="0" smtClean="0">
                <a:solidFill>
                  <a:srgbClr val="000000"/>
                </a:solidFill>
                <a:latin typeface="Times New Roman"/>
              </a:rPr>
              <a:t/>
            </a:r>
            <a:br>
              <a:rPr lang="en-CA" sz="1500" dirty="0" smtClean="0">
                <a:solidFill>
                  <a:srgbClr val="000000"/>
                </a:solidFill>
                <a:latin typeface="Times New Roman"/>
              </a:rPr>
            </a:br>
            <a:r>
              <a:rPr lang="en-CA" sz="1425" dirty="0" smtClean="0">
                <a:solidFill>
                  <a:srgbClr val="EDEADA"/>
                </a:solidFill>
                <a:latin typeface="Arial"/>
                <a:cs typeface="Arial"/>
              </a:rPr>
              <a:t>winemaker.</a:t>
            </a:r>
          </a:p>
          <a:p>
            <a:pPr>
              <a:lnSpc>
                <a:spcPts val="1800"/>
              </a:lnSpc>
            </a:pPr>
            <a:endParaRPr lang="en-CA" sz="1500" dirty="0">
              <a:solidFill>
                <a:srgbClr val="000000"/>
              </a:solidFill>
            </a:endParaRPr>
          </a:p>
        </p:txBody>
      </p:sp>
      <p:sp>
        <p:nvSpPr>
          <p:cNvPr id="36" name="TextBox 36"/>
          <p:cNvSpPr txBox="1"/>
          <p:nvPr/>
        </p:nvSpPr>
        <p:spPr>
          <a:xfrm>
            <a:off x="8064500" y="5321300"/>
            <a:ext cx="1714500" cy="342900"/>
          </a:xfrm>
          <a:prstGeom prst="rect">
            <a:avLst/>
          </a:prstGeom>
          <a:noFill/>
        </p:spPr>
        <p:txBody>
          <a:bodyPr vert="horz" wrap="none" lIns="0" tIns="0" rIns="0" bIns="0" rtlCol="0">
            <a:spAutoFit/>
          </a:bodyPr>
          <a:lstStyle/>
          <a:p>
            <a:pPr>
              <a:lnSpc>
                <a:spcPts val="2100"/>
              </a:lnSpc>
              <a:tabLst>
                <a:tab pos="1092200" algn="l"/>
              </a:tabLst>
            </a:pPr>
            <a:r>
              <a:rPr lang="en-CA" sz="1709" dirty="0" smtClean="0">
                <a:solidFill>
                  <a:srgbClr val="858F37"/>
                </a:solidFill>
                <a:latin typeface="Arial"/>
                <a:cs typeface="Arial"/>
              </a:rPr>
              <a:t>1972	1991</a:t>
            </a:r>
          </a:p>
          <a:p>
            <a:pPr>
              <a:lnSpc>
                <a:spcPts val="2070"/>
              </a:lnSpc>
            </a:pPr>
            <a:endParaRPr lang="en-CA" sz="1800" dirty="0">
              <a:solidFill>
                <a:srgbClr val="000000"/>
              </a:solidFill>
            </a:endParaRPr>
          </a:p>
        </p:txBody>
      </p:sp>
      <p:sp>
        <p:nvSpPr>
          <p:cNvPr id="37" name="TextBox 37"/>
          <p:cNvSpPr txBox="1"/>
          <p:nvPr/>
        </p:nvSpPr>
        <p:spPr>
          <a:xfrm>
            <a:off x="8382000" y="5638800"/>
            <a:ext cx="1397000" cy="546100"/>
          </a:xfrm>
          <a:prstGeom prst="rect">
            <a:avLst/>
          </a:prstGeom>
          <a:noFill/>
        </p:spPr>
        <p:txBody>
          <a:bodyPr vert="horz" wrap="none" lIns="0" tIns="0" rIns="0" bIns="0" rtlCol="0">
            <a:spAutoFit/>
          </a:bodyPr>
          <a:lstStyle/>
          <a:p>
            <a:pPr>
              <a:lnSpc>
                <a:spcPts val="1800"/>
              </a:lnSpc>
            </a:pPr>
            <a:r>
              <a:rPr lang="en-CA" sz="1395" dirty="0" smtClean="0">
                <a:solidFill>
                  <a:srgbClr val="EDEADA"/>
                </a:solidFill>
                <a:latin typeface="Arial"/>
                <a:cs typeface="Arial"/>
              </a:rPr>
              <a:t>Judgment of</a:t>
            </a:r>
            <a:r>
              <a:rPr lang="en-CA" sz="1500" dirty="0" smtClean="0">
                <a:solidFill>
                  <a:srgbClr val="000000"/>
                </a:solidFill>
                <a:latin typeface="Times New Roman"/>
              </a:rPr>
              <a:t/>
            </a:r>
            <a:br>
              <a:rPr lang="en-CA" sz="1500" dirty="0" smtClean="0">
                <a:solidFill>
                  <a:srgbClr val="000000"/>
                </a:solidFill>
                <a:latin typeface="Times New Roman"/>
              </a:rPr>
            </a:br>
            <a:r>
              <a:rPr lang="en-CA" sz="1395" dirty="0" smtClean="0">
                <a:solidFill>
                  <a:srgbClr val="EDEADA"/>
                </a:solidFill>
                <a:latin typeface="Arial"/>
                <a:cs typeface="Arial"/>
              </a:rPr>
              <a:t>Paris</a:t>
            </a:r>
          </a:p>
          <a:p>
            <a:pPr>
              <a:lnSpc>
                <a:spcPts val="1800"/>
              </a:lnSpc>
            </a:pPr>
            <a:endParaRPr lang="en-CA" sz="1500" dirty="0">
              <a:solidFill>
                <a:srgbClr val="000000"/>
              </a:solidFill>
            </a:endParaRPr>
          </a:p>
        </p:txBody>
      </p:sp>
      <p:sp>
        <p:nvSpPr>
          <p:cNvPr id="38" name="TextBox 38"/>
          <p:cNvSpPr txBox="1"/>
          <p:nvPr/>
        </p:nvSpPr>
        <p:spPr>
          <a:xfrm>
            <a:off x="9880600" y="5207000"/>
            <a:ext cx="1806376" cy="2152213"/>
          </a:xfrm>
          <a:prstGeom prst="rect">
            <a:avLst/>
          </a:prstGeom>
          <a:noFill/>
        </p:spPr>
        <p:txBody>
          <a:bodyPr vert="horz" wrap="square" lIns="0" tIns="0" rIns="0" bIns="0" rtlCol="0">
            <a:spAutoFit/>
          </a:bodyPr>
          <a:lstStyle/>
          <a:p>
            <a:pPr>
              <a:lnSpc>
                <a:spcPts val="1700"/>
              </a:lnSpc>
            </a:pPr>
            <a:r>
              <a:rPr lang="en-CA" sz="1395" dirty="0" smtClean="0">
                <a:solidFill>
                  <a:srgbClr val="EDEADA"/>
                </a:solidFill>
                <a:latin typeface="Arial"/>
                <a:cs typeface="Arial"/>
              </a:rPr>
              <a:t>30 year repeat of the Judgment of Paris. The 1971 and 2000 Monte Bello cabernets win first place in both the original vintage wine and new vintage wine categories in London and California.</a:t>
            </a:r>
          </a:p>
          <a:p>
            <a:pPr>
              <a:lnSpc>
                <a:spcPts val="1725"/>
              </a:lnSpc>
            </a:pPr>
            <a:endParaRPr lang="en-CA" sz="1500" dirty="0">
              <a:solidFill>
                <a:srgbClr val="000000"/>
              </a:solidFill>
            </a:endParaRPr>
          </a:p>
        </p:txBody>
      </p:sp>
      <p:sp>
        <p:nvSpPr>
          <p:cNvPr id="39" name="TextBox 39"/>
          <p:cNvSpPr txBox="1"/>
          <p:nvPr/>
        </p:nvSpPr>
        <p:spPr>
          <a:xfrm>
            <a:off x="11899900" y="5397500"/>
            <a:ext cx="1003300" cy="381000"/>
          </a:xfrm>
          <a:prstGeom prst="rect">
            <a:avLst/>
          </a:prstGeom>
          <a:noFill/>
        </p:spPr>
        <p:txBody>
          <a:bodyPr vert="horz" wrap="none" lIns="0" tIns="0" rIns="0" bIns="0" rtlCol="0">
            <a:spAutoFit/>
          </a:bodyPr>
          <a:lstStyle/>
          <a:p>
            <a:pPr>
              <a:lnSpc>
                <a:spcPts val="1400"/>
              </a:lnSpc>
            </a:pPr>
            <a:r>
              <a:rPr lang="en-CA" sz="1709" smtClean="0">
                <a:solidFill>
                  <a:srgbClr val="858F37"/>
                </a:solidFill>
                <a:latin typeface="Arial"/>
                <a:cs typeface="Arial"/>
              </a:rPr>
              <a:t>2012</a:t>
            </a:r>
          </a:p>
          <a:p>
            <a:pPr>
              <a:lnSpc>
                <a:spcPts val="1440"/>
              </a:lnSpc>
            </a:pPr>
            <a:endParaRPr lang="en-CA" sz="1800">
              <a:solidFill>
                <a:srgbClr val="000000"/>
              </a:solidFill>
            </a:endParaRPr>
          </a:p>
        </p:txBody>
      </p:sp>
      <p:sp>
        <p:nvSpPr>
          <p:cNvPr id="46" name="TextBox 16"/>
          <p:cNvSpPr txBox="1"/>
          <p:nvPr/>
        </p:nvSpPr>
        <p:spPr>
          <a:xfrm>
            <a:off x="7222480" y="4012704"/>
            <a:ext cx="1800200" cy="1081514"/>
          </a:xfrm>
          <a:prstGeom prst="rect">
            <a:avLst/>
          </a:prstGeom>
          <a:noFill/>
        </p:spPr>
        <p:txBody>
          <a:bodyPr vert="horz" wrap="square" lIns="0" tIns="0" rIns="0" bIns="0" rtlCol="0">
            <a:spAutoFit/>
          </a:bodyPr>
          <a:lstStyle/>
          <a:p>
            <a:pPr>
              <a:lnSpc>
                <a:spcPts val="1700"/>
              </a:lnSpc>
            </a:pPr>
            <a:r>
              <a:rPr lang="en-CA" sz="1395" dirty="0" smtClean="0">
                <a:solidFill>
                  <a:srgbClr val="EDEADA"/>
                </a:solidFill>
                <a:latin typeface="Arial Unicode MS"/>
                <a:cs typeface="Arial Unicode MS"/>
              </a:rPr>
              <a:t>Ridge produces the first Lytton Springs from vines planted in 1902.</a:t>
            </a:r>
          </a:p>
          <a:p>
            <a:pPr>
              <a:lnSpc>
                <a:spcPts val="1725"/>
              </a:lnSpc>
            </a:pPr>
            <a:endParaRPr lang="en-CA" sz="1500" dirty="0">
              <a:solidFill>
                <a:srgbClr val="000000"/>
              </a:solidFill>
            </a:endParaRPr>
          </a:p>
        </p:txBody>
      </p:sp>
      <p:sp>
        <p:nvSpPr>
          <p:cNvPr id="47" name="TextBox 23"/>
          <p:cNvSpPr txBox="1"/>
          <p:nvPr/>
        </p:nvSpPr>
        <p:spPr>
          <a:xfrm>
            <a:off x="6574408" y="4588768"/>
            <a:ext cx="477566" cy="213922"/>
          </a:xfrm>
          <a:prstGeom prst="rect">
            <a:avLst/>
          </a:prstGeom>
          <a:noFill/>
        </p:spPr>
        <p:txBody>
          <a:bodyPr vert="horz" wrap="none" lIns="0" tIns="0" rIns="0" bIns="0" rtlCol="0">
            <a:spAutoFit/>
          </a:bodyPr>
          <a:lstStyle/>
          <a:p>
            <a:pPr>
              <a:lnSpc>
                <a:spcPts val="1600"/>
              </a:lnSpc>
              <a:tabLst>
                <a:tab pos="2247900" algn="l"/>
              </a:tabLst>
            </a:pPr>
            <a:r>
              <a:rPr lang="en-CA" sz="1674" dirty="0" smtClean="0">
                <a:solidFill>
                  <a:srgbClr val="858F37"/>
                </a:solidFill>
                <a:latin typeface="Arial"/>
                <a:cs typeface="Arial"/>
              </a:rPr>
              <a:t>1969</a:t>
            </a:r>
            <a:endParaRPr lang="en-CA" sz="1800" dirty="0">
              <a:solidFill>
                <a:srgbClr val="000000"/>
              </a:solidFill>
            </a:endParaRPr>
          </a:p>
        </p:txBody>
      </p:sp>
      <p:sp>
        <p:nvSpPr>
          <p:cNvPr id="48" name="TextBox 23"/>
          <p:cNvSpPr txBox="1"/>
          <p:nvPr/>
        </p:nvSpPr>
        <p:spPr>
          <a:xfrm>
            <a:off x="1605856" y="4300736"/>
            <a:ext cx="477566" cy="213922"/>
          </a:xfrm>
          <a:prstGeom prst="rect">
            <a:avLst/>
          </a:prstGeom>
          <a:noFill/>
        </p:spPr>
        <p:txBody>
          <a:bodyPr vert="horz" wrap="none" lIns="0" tIns="0" rIns="0" bIns="0" rtlCol="0">
            <a:spAutoFit/>
          </a:bodyPr>
          <a:lstStyle/>
          <a:p>
            <a:pPr>
              <a:lnSpc>
                <a:spcPts val="1600"/>
              </a:lnSpc>
              <a:tabLst>
                <a:tab pos="2247900" algn="l"/>
              </a:tabLst>
            </a:pPr>
            <a:r>
              <a:rPr lang="en-CA" sz="1674" dirty="0" smtClean="0">
                <a:solidFill>
                  <a:srgbClr val="858F37"/>
                </a:solidFill>
                <a:latin typeface="Arial"/>
                <a:cs typeface="Arial"/>
              </a:rPr>
              <a:t>1949</a:t>
            </a:r>
            <a:endParaRPr lang="en-CA" sz="1800"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3004800" cy="9753600"/>
          </a:xfrm>
          <a:prstGeom prst="rect">
            <a:avLst/>
          </a:prstGeom>
        </p:spPr>
      </p:pic>
      <p:sp>
        <p:nvSpPr>
          <p:cNvPr id="8" name="TextBox 2"/>
          <p:cNvSpPr txBox="1"/>
          <p:nvPr/>
        </p:nvSpPr>
        <p:spPr>
          <a:xfrm>
            <a:off x="381000" y="342900"/>
            <a:ext cx="5679392" cy="2131353"/>
          </a:xfrm>
          <a:prstGeom prst="rect">
            <a:avLst/>
          </a:prstGeom>
          <a:noFill/>
        </p:spPr>
        <p:txBody>
          <a:bodyPr vert="horz" wrap="none" lIns="0" tIns="0" rIns="0" bIns="0" rtlCol="0">
            <a:spAutoFit/>
          </a:bodyPr>
          <a:lstStyle/>
          <a:p>
            <a:pPr>
              <a:lnSpc>
                <a:spcPts val="8280"/>
              </a:lnSpc>
            </a:pPr>
            <a:r>
              <a:rPr lang="en-CA" sz="7200" dirty="0" smtClean="0">
                <a:solidFill>
                  <a:srgbClr val="160D12"/>
                </a:solidFill>
                <a:latin typeface="Optima"/>
                <a:cs typeface="Optima"/>
              </a:rPr>
              <a:t>With a Doctor</a:t>
            </a:r>
          </a:p>
          <a:p>
            <a:pPr>
              <a:lnSpc>
                <a:spcPts val="8280"/>
              </a:lnSpc>
            </a:pPr>
            <a:endParaRPr lang="en-CA" sz="7200" dirty="0">
              <a:solidFill>
                <a:srgbClr val="000000"/>
              </a:solidFill>
            </a:endParaRPr>
          </a:p>
        </p:txBody>
      </p:sp>
      <p:sp>
        <p:nvSpPr>
          <p:cNvPr id="3" name="TextBox 3"/>
          <p:cNvSpPr txBox="1"/>
          <p:nvPr/>
        </p:nvSpPr>
        <p:spPr>
          <a:xfrm>
            <a:off x="1600200" y="1257300"/>
            <a:ext cx="2801663" cy="1423467"/>
          </a:xfrm>
          <a:prstGeom prst="rect">
            <a:avLst/>
          </a:prstGeom>
          <a:noFill/>
        </p:spPr>
        <p:txBody>
          <a:bodyPr vert="horz" wrap="none" lIns="0" tIns="0" rIns="0" bIns="0" rtlCol="0">
            <a:spAutoFit/>
          </a:bodyPr>
          <a:lstStyle/>
          <a:p>
            <a:pPr>
              <a:lnSpc>
                <a:spcPts val="5400"/>
              </a:lnSpc>
            </a:pPr>
            <a:r>
              <a:rPr lang="en-CA" sz="5700" i="1" dirty="0" smtClean="0">
                <a:solidFill>
                  <a:srgbClr val="858F37"/>
                </a:solidFill>
                <a:latin typeface="Optima"/>
                <a:cs typeface="Optima"/>
              </a:rPr>
              <a:t>it begins</a:t>
            </a:r>
          </a:p>
          <a:p>
            <a:pPr>
              <a:lnSpc>
                <a:spcPts val="5400"/>
              </a:lnSpc>
            </a:pPr>
            <a:endParaRPr lang="en-CA" sz="6000" dirty="0">
              <a:solidFill>
                <a:srgbClr val="000000"/>
              </a:solidFill>
            </a:endParaRPr>
          </a:p>
        </p:txBody>
      </p:sp>
      <p:sp>
        <p:nvSpPr>
          <p:cNvPr id="4" name="TextBox 4"/>
          <p:cNvSpPr txBox="1"/>
          <p:nvPr/>
        </p:nvSpPr>
        <p:spPr>
          <a:xfrm>
            <a:off x="368300" y="3289300"/>
            <a:ext cx="12636500" cy="1587500"/>
          </a:xfrm>
          <a:prstGeom prst="rect">
            <a:avLst/>
          </a:prstGeom>
          <a:noFill/>
        </p:spPr>
        <p:txBody>
          <a:bodyPr vert="horz" wrap="none" lIns="0" tIns="0" rIns="0" bIns="0" rtlCol="0">
            <a:spAutoFit/>
          </a:bodyPr>
          <a:lstStyle/>
          <a:p>
            <a:pPr indent="127">
              <a:lnSpc>
                <a:spcPts val="3600"/>
              </a:lnSpc>
            </a:pPr>
            <a:r>
              <a:rPr lang="en-CA" sz="3335" b="1" smtClean="0">
                <a:solidFill>
                  <a:srgbClr val="000000"/>
                </a:solidFill>
                <a:latin typeface="Arial Bold"/>
                <a:cs typeface="Arial Bold"/>
              </a:rPr>
              <a:t>1885</a:t>
            </a:r>
            <a:r>
              <a:rPr lang="en-CA" sz="2850" smtClean="0">
                <a:solidFill>
                  <a:srgbClr val="000000"/>
                </a:solidFill>
                <a:latin typeface="Arial"/>
                <a:cs typeface="Arial"/>
              </a:rPr>
              <a:t> Dr. Osea Perrone from San</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Francisco buys 180 acres on Monte</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Bello Ridge.</a:t>
            </a:r>
          </a:p>
          <a:p>
            <a:pPr>
              <a:lnSpc>
                <a:spcPts val="3600"/>
              </a:lnSpc>
            </a:pPr>
            <a:endParaRPr lang="en-CA" sz="3000">
              <a:solidFill>
                <a:srgbClr val="000000"/>
              </a:solidFill>
            </a:endParaRPr>
          </a:p>
        </p:txBody>
      </p:sp>
      <p:sp>
        <p:nvSpPr>
          <p:cNvPr id="5" name="TextBox 5"/>
          <p:cNvSpPr txBox="1"/>
          <p:nvPr/>
        </p:nvSpPr>
        <p:spPr>
          <a:xfrm>
            <a:off x="381000" y="5207000"/>
            <a:ext cx="12623800" cy="660400"/>
          </a:xfrm>
          <a:prstGeom prst="rect">
            <a:avLst/>
          </a:prstGeom>
          <a:noFill/>
        </p:spPr>
        <p:txBody>
          <a:bodyPr vert="horz" wrap="none" lIns="0" tIns="0" rIns="0" bIns="0" rtlCol="0">
            <a:spAutoFit/>
          </a:bodyPr>
          <a:lstStyle/>
          <a:p>
            <a:pPr>
              <a:lnSpc>
                <a:spcPts val="3505"/>
              </a:lnSpc>
            </a:pPr>
            <a:r>
              <a:rPr lang="en-CA" sz="3335" b="1" smtClean="0">
                <a:solidFill>
                  <a:srgbClr val="000000"/>
                </a:solidFill>
                <a:latin typeface="Arial Bold"/>
                <a:cs typeface="Arial Bold"/>
              </a:rPr>
              <a:t>1886</a:t>
            </a:r>
            <a:r>
              <a:rPr lang="en-CA" sz="2850" smtClean="0">
                <a:solidFill>
                  <a:srgbClr val="000000"/>
                </a:solidFill>
                <a:latin typeface="Arial"/>
                <a:cs typeface="Arial"/>
              </a:rPr>
              <a:t> He plants vineyards and</a:t>
            </a:r>
          </a:p>
          <a:p>
            <a:pPr>
              <a:lnSpc>
                <a:spcPts val="3505"/>
              </a:lnSpc>
            </a:pPr>
            <a:endParaRPr lang="en-CA" sz="3071">
              <a:solidFill>
                <a:srgbClr val="000000"/>
              </a:solidFill>
            </a:endParaRPr>
          </a:p>
        </p:txBody>
      </p:sp>
      <p:sp>
        <p:nvSpPr>
          <p:cNvPr id="6" name="TextBox 6"/>
          <p:cNvSpPr txBox="1"/>
          <p:nvPr/>
        </p:nvSpPr>
        <p:spPr>
          <a:xfrm>
            <a:off x="368300" y="5651500"/>
            <a:ext cx="12636500" cy="1066800"/>
          </a:xfrm>
          <a:prstGeom prst="rect">
            <a:avLst/>
          </a:prstGeom>
          <a:noFill/>
        </p:spPr>
        <p:txBody>
          <a:bodyPr vert="horz" wrap="none" lIns="0" tIns="0" rIns="0" bIns="0" rtlCol="0">
            <a:spAutoFit/>
          </a:bodyPr>
          <a:lstStyle/>
          <a:p>
            <a:pPr>
              <a:lnSpc>
                <a:spcPts val="3600"/>
              </a:lnSpc>
            </a:pPr>
            <a:r>
              <a:rPr lang="en-CA" sz="2850" smtClean="0">
                <a:solidFill>
                  <a:srgbClr val="000000"/>
                </a:solidFill>
                <a:latin typeface="Arial"/>
                <a:cs typeface="Arial"/>
              </a:rPr>
              <a:t>begins construction on the stone and</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redwood Monte Bello Winery.</a:t>
            </a:r>
          </a:p>
          <a:p>
            <a:pPr>
              <a:lnSpc>
                <a:spcPts val="3600"/>
              </a:lnSpc>
            </a:pPr>
            <a:endParaRPr lang="en-CA" sz="3000">
              <a:solidFill>
                <a:srgbClr val="000000"/>
              </a:solidFill>
            </a:endParaRPr>
          </a:p>
        </p:txBody>
      </p:sp>
      <p:sp>
        <p:nvSpPr>
          <p:cNvPr id="7" name="TextBox 7"/>
          <p:cNvSpPr txBox="1"/>
          <p:nvPr/>
        </p:nvSpPr>
        <p:spPr>
          <a:xfrm>
            <a:off x="368300" y="7099300"/>
            <a:ext cx="6827190" cy="1846659"/>
          </a:xfrm>
          <a:prstGeom prst="rect">
            <a:avLst/>
          </a:prstGeom>
          <a:noFill/>
        </p:spPr>
        <p:txBody>
          <a:bodyPr vert="horz" wrap="none" lIns="0" tIns="0" rIns="0" bIns="0" rtlCol="0">
            <a:spAutoFit/>
          </a:bodyPr>
          <a:lstStyle/>
          <a:p>
            <a:pPr indent="127">
              <a:lnSpc>
                <a:spcPts val="3600"/>
              </a:lnSpc>
            </a:pPr>
            <a:r>
              <a:rPr lang="en-CA" sz="3335" b="1" dirty="0" smtClean="0">
                <a:solidFill>
                  <a:srgbClr val="000000"/>
                </a:solidFill>
                <a:latin typeface="Arial Bold"/>
                <a:cs typeface="Arial Bold"/>
              </a:rPr>
              <a:t>1892 </a:t>
            </a:r>
            <a:r>
              <a:rPr lang="en-US" sz="3200" dirty="0" smtClean="0"/>
              <a:t>Construction </a:t>
            </a:r>
            <a:r>
              <a:rPr lang="en-US" sz="3200" dirty="0"/>
              <a:t>completed on the </a:t>
            </a:r>
            <a:endParaRPr lang="en-US" sz="3200" dirty="0" smtClean="0"/>
          </a:p>
          <a:p>
            <a:pPr indent="127">
              <a:lnSpc>
                <a:spcPts val="3600"/>
              </a:lnSpc>
            </a:pPr>
            <a:r>
              <a:rPr lang="en-US" sz="3200" dirty="0" smtClean="0"/>
              <a:t>Montebello </a:t>
            </a:r>
            <a:r>
              <a:rPr lang="en-US" sz="3200" dirty="0"/>
              <a:t>Winery and the first wine </a:t>
            </a:r>
            <a:endParaRPr lang="en-US" sz="3200" dirty="0" smtClean="0"/>
          </a:p>
          <a:p>
            <a:pPr indent="127">
              <a:lnSpc>
                <a:spcPts val="3600"/>
              </a:lnSpc>
            </a:pPr>
            <a:r>
              <a:rPr lang="en-US" sz="3200" dirty="0" smtClean="0"/>
              <a:t>under </a:t>
            </a:r>
            <a:r>
              <a:rPr lang="en-US" sz="3200" dirty="0"/>
              <a:t>the Monte Bello label is produced.</a:t>
            </a:r>
            <a:endParaRPr lang="en-CA" sz="2850" dirty="0" smtClean="0">
              <a:solidFill>
                <a:srgbClr val="000000"/>
              </a:solidFill>
              <a:latin typeface="Arial"/>
              <a:cs typeface="Arial"/>
            </a:endParaRPr>
          </a:p>
          <a:p>
            <a:pPr>
              <a:lnSpc>
                <a:spcPts val="3600"/>
              </a:lnSpc>
            </a:pPr>
            <a:endParaRPr lang="en-CA" sz="3000"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3004800" cy="9753600"/>
          </a:xfrm>
          <a:prstGeom prst="rect">
            <a:avLst/>
          </a:prstGeom>
        </p:spPr>
      </p:pic>
      <p:sp>
        <p:nvSpPr>
          <p:cNvPr id="7" name="TextBox 2"/>
          <p:cNvSpPr txBox="1"/>
          <p:nvPr/>
        </p:nvSpPr>
        <p:spPr>
          <a:xfrm>
            <a:off x="381000" y="342900"/>
            <a:ext cx="5833581" cy="2131353"/>
          </a:xfrm>
          <a:prstGeom prst="rect">
            <a:avLst/>
          </a:prstGeom>
          <a:noFill/>
        </p:spPr>
        <p:txBody>
          <a:bodyPr vert="horz" wrap="none" lIns="0" tIns="0" rIns="0" bIns="0" rtlCol="0">
            <a:spAutoFit/>
          </a:bodyPr>
          <a:lstStyle/>
          <a:p>
            <a:pPr>
              <a:lnSpc>
                <a:spcPts val="8280"/>
              </a:lnSpc>
            </a:pPr>
            <a:r>
              <a:rPr lang="en-CA" sz="7200" dirty="0" smtClean="0">
                <a:solidFill>
                  <a:srgbClr val="160D12"/>
                </a:solidFill>
                <a:latin typeface="Optima"/>
                <a:cs typeface="Optima"/>
              </a:rPr>
              <a:t>With Scientists</a:t>
            </a:r>
          </a:p>
          <a:p>
            <a:pPr>
              <a:lnSpc>
                <a:spcPts val="8280"/>
              </a:lnSpc>
            </a:pPr>
            <a:endParaRPr lang="en-CA" sz="7200" dirty="0">
              <a:solidFill>
                <a:srgbClr val="000000"/>
              </a:solidFill>
            </a:endParaRPr>
          </a:p>
        </p:txBody>
      </p:sp>
      <p:sp>
        <p:nvSpPr>
          <p:cNvPr id="3" name="TextBox 3"/>
          <p:cNvSpPr txBox="1"/>
          <p:nvPr/>
        </p:nvSpPr>
        <p:spPr>
          <a:xfrm>
            <a:off x="1600200" y="1257300"/>
            <a:ext cx="4016917" cy="1423467"/>
          </a:xfrm>
          <a:prstGeom prst="rect">
            <a:avLst/>
          </a:prstGeom>
          <a:noFill/>
        </p:spPr>
        <p:txBody>
          <a:bodyPr vert="horz" wrap="none" lIns="0" tIns="0" rIns="0" bIns="0" rtlCol="0">
            <a:spAutoFit/>
          </a:bodyPr>
          <a:lstStyle/>
          <a:p>
            <a:pPr>
              <a:lnSpc>
                <a:spcPts val="5400"/>
              </a:lnSpc>
            </a:pPr>
            <a:r>
              <a:rPr lang="en-CA" sz="6000" i="1" dirty="0" smtClean="0">
                <a:solidFill>
                  <a:srgbClr val="858F37"/>
                </a:solidFill>
                <a:latin typeface="Optima"/>
                <a:cs typeface="Optima"/>
              </a:rPr>
              <a:t>it continues</a:t>
            </a:r>
          </a:p>
          <a:p>
            <a:pPr>
              <a:lnSpc>
                <a:spcPts val="5400"/>
              </a:lnSpc>
            </a:pPr>
            <a:endParaRPr lang="en-CA" sz="6000" dirty="0">
              <a:solidFill>
                <a:srgbClr val="000000"/>
              </a:solidFill>
            </a:endParaRPr>
          </a:p>
        </p:txBody>
      </p:sp>
      <p:sp>
        <p:nvSpPr>
          <p:cNvPr id="4" name="TextBox 4"/>
          <p:cNvSpPr txBox="1"/>
          <p:nvPr/>
        </p:nvSpPr>
        <p:spPr>
          <a:xfrm>
            <a:off x="368300" y="3200400"/>
            <a:ext cx="12636500" cy="2959100"/>
          </a:xfrm>
          <a:prstGeom prst="rect">
            <a:avLst/>
          </a:prstGeom>
          <a:noFill/>
        </p:spPr>
        <p:txBody>
          <a:bodyPr vert="horz" wrap="none" lIns="0" tIns="0" rIns="0" bIns="0" rtlCol="0">
            <a:spAutoFit/>
          </a:bodyPr>
          <a:lstStyle/>
          <a:p>
            <a:pPr indent="127">
              <a:lnSpc>
                <a:spcPts val="3600"/>
              </a:lnSpc>
            </a:pPr>
            <a:r>
              <a:rPr lang="en-CA" sz="3335" b="1" smtClean="0">
                <a:solidFill>
                  <a:srgbClr val="000000"/>
                </a:solidFill>
                <a:latin typeface="Arial Bold"/>
                <a:cs typeface="Arial Bold"/>
              </a:rPr>
              <a:t>1959</a:t>
            </a:r>
            <a:r>
              <a:rPr lang="en-CA" sz="2850" smtClean="0">
                <a:solidFill>
                  <a:srgbClr val="000000"/>
                </a:solidFill>
                <a:latin typeface="Arial"/>
                <a:cs typeface="Arial"/>
              </a:rPr>
              <a:t> Three scientists from Stanford</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University’s Research Institute (SRI)</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purchase the property and make a</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small amount of wine from the ten</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year old Cabernet vines in the small</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winery on the property.</a:t>
            </a:r>
          </a:p>
          <a:p>
            <a:pPr>
              <a:lnSpc>
                <a:spcPts val="3600"/>
              </a:lnSpc>
            </a:pPr>
            <a:endParaRPr lang="en-CA" sz="3000">
              <a:solidFill>
                <a:srgbClr val="000000"/>
              </a:solidFill>
            </a:endParaRPr>
          </a:p>
        </p:txBody>
      </p:sp>
      <p:sp>
        <p:nvSpPr>
          <p:cNvPr id="5" name="TextBox 5"/>
          <p:cNvSpPr txBox="1"/>
          <p:nvPr/>
        </p:nvSpPr>
        <p:spPr>
          <a:xfrm>
            <a:off x="368300" y="6477000"/>
            <a:ext cx="12636500" cy="1587500"/>
          </a:xfrm>
          <a:prstGeom prst="rect">
            <a:avLst/>
          </a:prstGeom>
          <a:noFill/>
        </p:spPr>
        <p:txBody>
          <a:bodyPr vert="horz" wrap="none" lIns="0" tIns="0" rIns="0" bIns="0" rtlCol="0">
            <a:spAutoFit/>
          </a:bodyPr>
          <a:lstStyle/>
          <a:p>
            <a:pPr indent="127">
              <a:lnSpc>
                <a:spcPts val="3600"/>
              </a:lnSpc>
            </a:pPr>
            <a:r>
              <a:rPr lang="en-CA" sz="3335" b="1" smtClean="0">
                <a:solidFill>
                  <a:srgbClr val="000000"/>
                </a:solidFill>
                <a:latin typeface="Arial Bold"/>
                <a:cs typeface="Arial Bold"/>
              </a:rPr>
              <a:t>1962</a:t>
            </a:r>
            <a:r>
              <a:rPr lang="en-CA" sz="2850" smtClean="0">
                <a:solidFill>
                  <a:srgbClr val="000000"/>
                </a:solidFill>
                <a:latin typeface="Arial"/>
                <a:cs typeface="Arial"/>
              </a:rPr>
              <a:t> The new owners form a part-</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nership that becomes Ridge Vine-</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yards. They re-bond the winery.</a:t>
            </a:r>
          </a:p>
          <a:p>
            <a:pPr>
              <a:lnSpc>
                <a:spcPts val="3600"/>
              </a:lnSpc>
            </a:pPr>
            <a:endParaRPr lang="en-CA" sz="3000">
              <a:solidFill>
                <a:srgbClr val="000000"/>
              </a:solidFill>
            </a:endParaRPr>
          </a:p>
        </p:txBody>
      </p:sp>
      <p:sp>
        <p:nvSpPr>
          <p:cNvPr id="6" name="TextBox 6"/>
          <p:cNvSpPr txBox="1"/>
          <p:nvPr/>
        </p:nvSpPr>
        <p:spPr>
          <a:xfrm>
            <a:off x="368300" y="8382000"/>
            <a:ext cx="12636500" cy="1130300"/>
          </a:xfrm>
          <a:prstGeom prst="rect">
            <a:avLst/>
          </a:prstGeom>
          <a:noFill/>
        </p:spPr>
        <p:txBody>
          <a:bodyPr vert="horz" wrap="none" lIns="0" tIns="0" rIns="0" bIns="0" rtlCol="0">
            <a:spAutoFit/>
          </a:bodyPr>
          <a:lstStyle/>
          <a:p>
            <a:pPr indent="127">
              <a:lnSpc>
                <a:spcPts val="3600"/>
              </a:lnSpc>
            </a:pPr>
            <a:r>
              <a:rPr lang="en-CA" sz="3335" b="1" smtClean="0">
                <a:solidFill>
                  <a:srgbClr val="000000"/>
                </a:solidFill>
                <a:latin typeface="Arial Bold"/>
                <a:cs typeface="Arial Bold"/>
              </a:rPr>
              <a:t>1969</a:t>
            </a:r>
            <a:r>
              <a:rPr lang="en-CA" sz="2850" smtClean="0">
                <a:solidFill>
                  <a:srgbClr val="000000"/>
                </a:solidFill>
                <a:latin typeface="Arial"/>
                <a:cs typeface="Arial"/>
              </a:rPr>
              <a:t> Paul Draper joins Ridge Vine-</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yards as winemaker.</a:t>
            </a:r>
          </a:p>
          <a:p>
            <a:pPr>
              <a:lnSpc>
                <a:spcPts val="3600"/>
              </a:lnSpc>
            </a:pPr>
            <a:endParaRPr lang="en-CA" sz="30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3004800" cy="9753600"/>
          </a:xfrm>
          <a:prstGeom prst="rect">
            <a:avLst/>
          </a:prstGeom>
        </p:spPr>
      </p:pic>
      <p:sp>
        <p:nvSpPr>
          <p:cNvPr id="9" name="TextBox 2"/>
          <p:cNvSpPr txBox="1"/>
          <p:nvPr/>
        </p:nvSpPr>
        <p:spPr>
          <a:xfrm>
            <a:off x="381000" y="342900"/>
            <a:ext cx="7373813" cy="2131353"/>
          </a:xfrm>
          <a:prstGeom prst="rect">
            <a:avLst/>
          </a:prstGeom>
          <a:noFill/>
        </p:spPr>
        <p:txBody>
          <a:bodyPr vert="horz" wrap="none" lIns="0" tIns="0" rIns="0" bIns="0" rtlCol="0">
            <a:spAutoFit/>
          </a:bodyPr>
          <a:lstStyle/>
          <a:p>
            <a:pPr>
              <a:lnSpc>
                <a:spcPts val="8280"/>
              </a:lnSpc>
            </a:pPr>
            <a:r>
              <a:rPr lang="en-CA" sz="7200" dirty="0" smtClean="0">
                <a:solidFill>
                  <a:srgbClr val="160D12"/>
                </a:solidFill>
                <a:latin typeface="Optima"/>
                <a:cs typeface="Optima"/>
              </a:rPr>
              <a:t>With Commitment</a:t>
            </a:r>
          </a:p>
          <a:p>
            <a:pPr>
              <a:lnSpc>
                <a:spcPts val="8280"/>
              </a:lnSpc>
            </a:pPr>
            <a:endParaRPr lang="en-CA" sz="7200" dirty="0">
              <a:solidFill>
                <a:srgbClr val="000000"/>
              </a:solidFill>
            </a:endParaRPr>
          </a:p>
        </p:txBody>
      </p:sp>
      <p:sp>
        <p:nvSpPr>
          <p:cNvPr id="3" name="TextBox 3"/>
          <p:cNvSpPr txBox="1"/>
          <p:nvPr/>
        </p:nvSpPr>
        <p:spPr>
          <a:xfrm>
            <a:off x="2273300" y="1257300"/>
            <a:ext cx="3640813" cy="1423467"/>
          </a:xfrm>
          <a:prstGeom prst="rect">
            <a:avLst/>
          </a:prstGeom>
          <a:noFill/>
        </p:spPr>
        <p:txBody>
          <a:bodyPr vert="horz" wrap="none" lIns="0" tIns="0" rIns="0" bIns="0" rtlCol="0">
            <a:spAutoFit/>
          </a:bodyPr>
          <a:lstStyle/>
          <a:p>
            <a:pPr>
              <a:lnSpc>
                <a:spcPts val="5400"/>
              </a:lnSpc>
            </a:pPr>
            <a:r>
              <a:rPr lang="en-CA" sz="5700" i="1" dirty="0" smtClean="0">
                <a:solidFill>
                  <a:srgbClr val="858F37"/>
                </a:solidFill>
                <a:latin typeface="Optima"/>
                <a:cs typeface="Optima"/>
              </a:rPr>
              <a:t>it succeeds</a:t>
            </a:r>
          </a:p>
          <a:p>
            <a:pPr>
              <a:lnSpc>
                <a:spcPts val="5400"/>
              </a:lnSpc>
            </a:pPr>
            <a:endParaRPr lang="en-CA" sz="6000" dirty="0">
              <a:solidFill>
                <a:srgbClr val="000000"/>
              </a:solidFill>
            </a:endParaRPr>
          </a:p>
        </p:txBody>
      </p:sp>
      <p:sp>
        <p:nvSpPr>
          <p:cNvPr id="4" name="TextBox 4"/>
          <p:cNvSpPr txBox="1"/>
          <p:nvPr/>
        </p:nvSpPr>
        <p:spPr>
          <a:xfrm>
            <a:off x="368300" y="3289300"/>
            <a:ext cx="12636500" cy="1130300"/>
          </a:xfrm>
          <a:prstGeom prst="rect">
            <a:avLst/>
          </a:prstGeom>
          <a:noFill/>
        </p:spPr>
        <p:txBody>
          <a:bodyPr vert="horz" wrap="none" lIns="0" tIns="0" rIns="0" bIns="0" rtlCol="0">
            <a:spAutoFit/>
          </a:bodyPr>
          <a:lstStyle/>
          <a:p>
            <a:pPr indent="127">
              <a:lnSpc>
                <a:spcPts val="3600"/>
              </a:lnSpc>
            </a:pPr>
            <a:r>
              <a:rPr lang="en-CA" sz="3335" b="1" smtClean="0">
                <a:solidFill>
                  <a:srgbClr val="000000"/>
                </a:solidFill>
                <a:latin typeface="Arial Bold"/>
                <a:cs typeface="Arial Bold"/>
              </a:rPr>
              <a:t>1976</a:t>
            </a:r>
            <a:r>
              <a:rPr lang="en-CA" sz="2850" smtClean="0">
                <a:solidFill>
                  <a:srgbClr val="000000"/>
                </a:solidFill>
                <a:latin typeface="Arial"/>
                <a:cs typeface="Arial"/>
              </a:rPr>
              <a:t> Judgment of Paris, Ridge</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Unicode MS"/>
                <a:cs typeface="Arial Unicode MS"/>
              </a:rPr>
              <a:t>places fifth.</a:t>
            </a:r>
          </a:p>
          <a:p>
            <a:pPr>
              <a:lnSpc>
                <a:spcPts val="3600"/>
              </a:lnSpc>
            </a:pPr>
            <a:endParaRPr lang="en-CA" sz="3000">
              <a:solidFill>
                <a:srgbClr val="000000"/>
              </a:solidFill>
            </a:endParaRPr>
          </a:p>
        </p:txBody>
      </p:sp>
      <p:sp>
        <p:nvSpPr>
          <p:cNvPr id="5" name="TextBox 5"/>
          <p:cNvSpPr txBox="1"/>
          <p:nvPr/>
        </p:nvSpPr>
        <p:spPr>
          <a:xfrm>
            <a:off x="368300" y="4737100"/>
            <a:ext cx="12636500" cy="1130300"/>
          </a:xfrm>
          <a:prstGeom prst="rect">
            <a:avLst/>
          </a:prstGeom>
          <a:noFill/>
        </p:spPr>
        <p:txBody>
          <a:bodyPr vert="horz" wrap="none" lIns="0" tIns="0" rIns="0" bIns="0" rtlCol="0">
            <a:spAutoFit/>
          </a:bodyPr>
          <a:lstStyle/>
          <a:p>
            <a:pPr indent="127">
              <a:lnSpc>
                <a:spcPts val="3600"/>
              </a:lnSpc>
            </a:pPr>
            <a:r>
              <a:rPr lang="en-CA" sz="3335" b="1" smtClean="0">
                <a:solidFill>
                  <a:srgbClr val="000000"/>
                </a:solidFill>
                <a:latin typeface="Arial Bold"/>
                <a:cs typeface="Arial Bold"/>
              </a:rPr>
              <a:t>2006</a:t>
            </a:r>
            <a:r>
              <a:rPr lang="en-CA" sz="2850" smtClean="0">
                <a:solidFill>
                  <a:srgbClr val="000000"/>
                </a:solidFill>
                <a:latin typeface="Arial"/>
                <a:cs typeface="Arial"/>
              </a:rPr>
              <a:t> The 1971 and 2000 Monte</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Unicode MS"/>
                <a:cs typeface="Arial Unicode MS"/>
              </a:rPr>
              <a:t>Bello cabernets win first place in</a:t>
            </a:r>
          </a:p>
          <a:p>
            <a:pPr>
              <a:lnSpc>
                <a:spcPts val="3600"/>
              </a:lnSpc>
            </a:pPr>
            <a:endParaRPr lang="en-CA" sz="3000">
              <a:solidFill>
                <a:srgbClr val="000000"/>
              </a:solidFill>
            </a:endParaRPr>
          </a:p>
        </p:txBody>
      </p:sp>
      <p:sp>
        <p:nvSpPr>
          <p:cNvPr id="6" name="TextBox 6"/>
          <p:cNvSpPr txBox="1"/>
          <p:nvPr/>
        </p:nvSpPr>
        <p:spPr>
          <a:xfrm>
            <a:off x="368300" y="5651500"/>
            <a:ext cx="12636500" cy="1981200"/>
          </a:xfrm>
          <a:prstGeom prst="rect">
            <a:avLst/>
          </a:prstGeom>
          <a:noFill/>
        </p:spPr>
        <p:txBody>
          <a:bodyPr vert="horz" wrap="none" lIns="0" tIns="0" rIns="0" bIns="0" rtlCol="0">
            <a:spAutoFit/>
          </a:bodyPr>
          <a:lstStyle/>
          <a:p>
            <a:pPr>
              <a:lnSpc>
                <a:spcPts val="3600"/>
              </a:lnSpc>
            </a:pPr>
            <a:r>
              <a:rPr lang="en-CA" sz="2850" smtClean="0">
                <a:solidFill>
                  <a:srgbClr val="000000"/>
                </a:solidFill>
                <a:latin typeface="Arial"/>
                <a:cs typeface="Arial"/>
              </a:rPr>
              <a:t>both the original vintage wine and</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new vintage wine categories at the</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“Judgment of Paris 30th Anniversary</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Wine Tasting” which is held simulta-</a:t>
            </a:r>
          </a:p>
          <a:p>
            <a:pPr>
              <a:lnSpc>
                <a:spcPts val="3600"/>
              </a:lnSpc>
            </a:pPr>
            <a:endParaRPr lang="en-CA" sz="3000">
              <a:solidFill>
                <a:srgbClr val="000000"/>
              </a:solidFill>
            </a:endParaRPr>
          </a:p>
        </p:txBody>
      </p:sp>
      <p:sp>
        <p:nvSpPr>
          <p:cNvPr id="7" name="TextBox 7"/>
          <p:cNvSpPr txBox="1"/>
          <p:nvPr/>
        </p:nvSpPr>
        <p:spPr>
          <a:xfrm>
            <a:off x="368300" y="7493000"/>
            <a:ext cx="12636500" cy="571500"/>
          </a:xfrm>
          <a:prstGeom prst="rect">
            <a:avLst/>
          </a:prstGeom>
          <a:noFill/>
        </p:spPr>
        <p:txBody>
          <a:bodyPr vert="horz" wrap="none" lIns="0" tIns="0" rIns="0" bIns="0" rtlCol="0">
            <a:spAutoFit/>
          </a:bodyPr>
          <a:lstStyle/>
          <a:p>
            <a:pPr>
              <a:lnSpc>
                <a:spcPts val="3450"/>
              </a:lnSpc>
            </a:pPr>
            <a:r>
              <a:rPr lang="en-CA" sz="2850" smtClean="0">
                <a:solidFill>
                  <a:srgbClr val="000000"/>
                </a:solidFill>
                <a:latin typeface="Arial Unicode MS"/>
                <a:cs typeface="Arial Unicode MS"/>
              </a:rPr>
              <a:t>neously in London and California.</a:t>
            </a:r>
          </a:p>
          <a:p>
            <a:pPr>
              <a:lnSpc>
                <a:spcPts val="3450"/>
              </a:lnSpc>
            </a:pPr>
            <a:endParaRPr lang="en-CA" sz="3000">
              <a:solidFill>
                <a:srgbClr val="000000"/>
              </a:solidFill>
            </a:endParaRPr>
          </a:p>
        </p:txBody>
      </p:sp>
      <p:sp>
        <p:nvSpPr>
          <p:cNvPr id="8" name="TextBox 8"/>
          <p:cNvSpPr txBox="1"/>
          <p:nvPr/>
        </p:nvSpPr>
        <p:spPr>
          <a:xfrm>
            <a:off x="368300" y="8470900"/>
            <a:ext cx="12636500" cy="1130300"/>
          </a:xfrm>
          <a:prstGeom prst="rect">
            <a:avLst/>
          </a:prstGeom>
          <a:noFill/>
        </p:spPr>
        <p:txBody>
          <a:bodyPr vert="horz" wrap="none" lIns="0" tIns="0" rIns="0" bIns="0" rtlCol="0">
            <a:spAutoFit/>
          </a:bodyPr>
          <a:lstStyle/>
          <a:p>
            <a:pPr indent="127">
              <a:lnSpc>
                <a:spcPts val="3600"/>
              </a:lnSpc>
            </a:pPr>
            <a:r>
              <a:rPr lang="en-CA" sz="3335" b="1" smtClean="0">
                <a:solidFill>
                  <a:srgbClr val="000000"/>
                </a:solidFill>
                <a:latin typeface="Arial Bold"/>
                <a:cs typeface="Arial Bold"/>
              </a:rPr>
              <a:t>2012</a:t>
            </a:r>
            <a:r>
              <a:rPr lang="en-CA" sz="2850" smtClean="0">
                <a:solidFill>
                  <a:srgbClr val="000000"/>
                </a:solidFill>
                <a:latin typeface="Arial"/>
                <a:cs typeface="Arial"/>
              </a:rPr>
              <a:t> Ridge celebrates it’s 50 year</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anniversary</a:t>
            </a:r>
          </a:p>
          <a:p>
            <a:pPr>
              <a:lnSpc>
                <a:spcPts val="3600"/>
              </a:lnSpc>
            </a:pPr>
            <a:endParaRPr lang="en-CA" sz="30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3004800" cy="9753600"/>
          </a:xfrm>
          <a:prstGeom prst="rect">
            <a:avLst/>
          </a:prstGeom>
        </p:spPr>
      </p:pic>
      <p:sp>
        <p:nvSpPr>
          <p:cNvPr id="6" name="TextBox 2"/>
          <p:cNvSpPr txBox="1"/>
          <p:nvPr/>
        </p:nvSpPr>
        <p:spPr>
          <a:xfrm>
            <a:off x="381000" y="342900"/>
            <a:ext cx="8927638" cy="2131353"/>
          </a:xfrm>
          <a:prstGeom prst="rect">
            <a:avLst/>
          </a:prstGeom>
          <a:noFill/>
        </p:spPr>
        <p:txBody>
          <a:bodyPr vert="horz" wrap="none" lIns="0" tIns="0" rIns="0" bIns="0" rtlCol="0">
            <a:spAutoFit/>
          </a:bodyPr>
          <a:lstStyle/>
          <a:p>
            <a:pPr>
              <a:lnSpc>
                <a:spcPts val="8280"/>
              </a:lnSpc>
            </a:pPr>
            <a:r>
              <a:rPr lang="en-CA" sz="7200" dirty="0" smtClean="0">
                <a:solidFill>
                  <a:srgbClr val="160D12"/>
                </a:solidFill>
                <a:latin typeface="Optima"/>
                <a:cs typeface="Optima"/>
              </a:rPr>
              <a:t>Organic &amp; Sustainable</a:t>
            </a:r>
          </a:p>
          <a:p>
            <a:pPr>
              <a:lnSpc>
                <a:spcPts val="8280"/>
              </a:lnSpc>
            </a:pPr>
            <a:endParaRPr lang="en-CA" sz="7200" dirty="0">
              <a:solidFill>
                <a:srgbClr val="000000"/>
              </a:solidFill>
            </a:endParaRPr>
          </a:p>
        </p:txBody>
      </p:sp>
      <p:sp>
        <p:nvSpPr>
          <p:cNvPr id="3" name="TextBox 3"/>
          <p:cNvSpPr txBox="1"/>
          <p:nvPr/>
        </p:nvSpPr>
        <p:spPr>
          <a:xfrm>
            <a:off x="1981200" y="1257300"/>
            <a:ext cx="5109525" cy="1423467"/>
          </a:xfrm>
          <a:prstGeom prst="rect">
            <a:avLst/>
          </a:prstGeom>
          <a:noFill/>
        </p:spPr>
        <p:txBody>
          <a:bodyPr vert="horz" wrap="none" lIns="0" tIns="0" rIns="0" bIns="0" rtlCol="0">
            <a:spAutoFit/>
          </a:bodyPr>
          <a:lstStyle/>
          <a:p>
            <a:pPr>
              <a:lnSpc>
                <a:spcPts val="5400"/>
              </a:lnSpc>
            </a:pPr>
            <a:r>
              <a:rPr lang="en-CA" sz="6000" i="1" dirty="0" smtClean="0">
                <a:solidFill>
                  <a:srgbClr val="858F37"/>
                </a:solidFill>
                <a:latin typeface="Optima"/>
                <a:cs typeface="Optima"/>
              </a:rPr>
              <a:t>in the vineyard</a:t>
            </a:r>
          </a:p>
          <a:p>
            <a:pPr>
              <a:lnSpc>
                <a:spcPts val="5400"/>
              </a:lnSpc>
            </a:pPr>
            <a:endParaRPr lang="en-CA" sz="6000" dirty="0">
              <a:solidFill>
                <a:srgbClr val="000000"/>
              </a:solidFill>
            </a:endParaRPr>
          </a:p>
        </p:txBody>
      </p:sp>
      <p:sp>
        <p:nvSpPr>
          <p:cNvPr id="4" name="TextBox 4"/>
          <p:cNvSpPr txBox="1"/>
          <p:nvPr/>
        </p:nvSpPr>
        <p:spPr>
          <a:xfrm>
            <a:off x="381000" y="2413000"/>
            <a:ext cx="12217950" cy="2822781"/>
          </a:xfrm>
          <a:prstGeom prst="rect">
            <a:avLst/>
          </a:prstGeom>
          <a:noFill/>
        </p:spPr>
        <p:txBody>
          <a:bodyPr vert="horz" wrap="none" lIns="0" tIns="0" rIns="0" bIns="0" rtlCol="0">
            <a:spAutoFit/>
          </a:bodyPr>
          <a:lstStyle/>
          <a:p>
            <a:pPr>
              <a:lnSpc>
                <a:spcPts val="4430"/>
              </a:lnSpc>
            </a:pPr>
            <a:r>
              <a:rPr lang="en-CA" sz="2850" dirty="0" smtClean="0">
                <a:solidFill>
                  <a:srgbClr val="000000"/>
                </a:solidFill>
                <a:latin typeface="Arial Unicode MS"/>
                <a:cs typeface="Arial Unicode MS"/>
              </a:rPr>
              <a:t>The majority of our vineyards are certified organic, fully certified by 2013.</a:t>
            </a:r>
            <a:r>
              <a:rPr lang="en-CA" sz="3000" dirty="0" smtClean="0">
                <a:solidFill>
                  <a:srgbClr val="000000"/>
                </a:solidFill>
                <a:latin typeface="Times New Roman"/>
              </a:rPr>
              <a:t/>
            </a:r>
            <a:br>
              <a:rPr lang="en-CA" sz="3000" dirty="0" smtClean="0">
                <a:solidFill>
                  <a:srgbClr val="000000"/>
                </a:solidFill>
                <a:latin typeface="Times New Roman"/>
              </a:rPr>
            </a:br>
            <a:r>
              <a:rPr lang="en-CA" sz="2860" b="1" dirty="0" smtClean="0">
                <a:solidFill>
                  <a:srgbClr val="000000"/>
                </a:solidFill>
                <a:latin typeface="Arial Bold"/>
                <a:cs typeface="Arial Bold"/>
              </a:rPr>
              <a:t>Compost: </a:t>
            </a:r>
            <a:r>
              <a:rPr lang="en-CA" sz="2850" dirty="0" smtClean="0">
                <a:solidFill>
                  <a:srgbClr val="000000"/>
                </a:solidFill>
                <a:latin typeface="Arial"/>
                <a:cs typeface="Arial"/>
              </a:rPr>
              <a:t>We compost all of our grape stems and </a:t>
            </a:r>
            <a:r>
              <a:rPr lang="en-CA" sz="2850" dirty="0" err="1" smtClean="0">
                <a:solidFill>
                  <a:srgbClr val="000000"/>
                </a:solidFill>
                <a:latin typeface="Arial"/>
                <a:cs typeface="Arial"/>
              </a:rPr>
              <a:t>pomace</a:t>
            </a:r>
            <a:r>
              <a:rPr lang="en-CA" sz="3000" dirty="0" smtClean="0">
                <a:solidFill>
                  <a:srgbClr val="000000"/>
                </a:solidFill>
                <a:latin typeface="Times New Roman"/>
              </a:rPr>
              <a:t/>
            </a:r>
            <a:br>
              <a:rPr lang="en-CA" sz="3000" dirty="0" smtClean="0">
                <a:solidFill>
                  <a:srgbClr val="000000"/>
                </a:solidFill>
                <a:latin typeface="Times New Roman"/>
              </a:rPr>
            </a:br>
            <a:r>
              <a:rPr lang="en-CA" sz="2860" b="1" dirty="0" smtClean="0">
                <a:solidFill>
                  <a:srgbClr val="000000"/>
                </a:solidFill>
                <a:latin typeface="Arial Bold"/>
                <a:cs typeface="Arial Bold"/>
              </a:rPr>
              <a:t>Cover Crops: </a:t>
            </a:r>
            <a:r>
              <a:rPr lang="en-CA" sz="2850" dirty="0" smtClean="0">
                <a:solidFill>
                  <a:srgbClr val="000000"/>
                </a:solidFill>
                <a:latin typeface="Arial"/>
                <a:cs typeface="Arial"/>
              </a:rPr>
              <a:t>Soil-building legumes and grass mixes that add </a:t>
            </a:r>
            <a:r>
              <a:rPr lang="en-CA" sz="2850" smtClean="0">
                <a:solidFill>
                  <a:srgbClr val="000000"/>
                </a:solidFill>
                <a:latin typeface="Arial"/>
                <a:cs typeface="Arial"/>
              </a:rPr>
              <a:t>nitrogen </a:t>
            </a:r>
            <a:r>
              <a:rPr lang="en-CA" sz="2850" smtClean="0">
                <a:solidFill>
                  <a:srgbClr val="000000"/>
                </a:solidFill>
                <a:latin typeface="Arial"/>
                <a:cs typeface="Arial"/>
              </a:rPr>
              <a:t>and</a:t>
            </a:r>
            <a:r>
              <a:rPr lang="en-CA" sz="3000" dirty="0" smtClean="0">
                <a:solidFill>
                  <a:srgbClr val="000000"/>
                </a:solidFill>
                <a:latin typeface="Times New Roman"/>
              </a:rPr>
              <a:t/>
            </a:r>
            <a:br>
              <a:rPr lang="en-CA" sz="3000" dirty="0" smtClean="0">
                <a:solidFill>
                  <a:srgbClr val="000000"/>
                </a:solidFill>
                <a:latin typeface="Times New Roman"/>
              </a:rPr>
            </a:br>
            <a:r>
              <a:rPr lang="en-CA" sz="2850" dirty="0" smtClean="0">
                <a:solidFill>
                  <a:srgbClr val="000000"/>
                </a:solidFill>
                <a:latin typeface="Arial"/>
                <a:cs typeface="Arial"/>
              </a:rPr>
              <a:t>organic matter; insectary plantings; erosion control</a:t>
            </a:r>
          </a:p>
          <a:p>
            <a:pPr>
              <a:lnSpc>
                <a:spcPts val="4430"/>
              </a:lnSpc>
            </a:pPr>
            <a:endParaRPr lang="en-CA" sz="3000" dirty="0">
              <a:solidFill>
                <a:srgbClr val="000000"/>
              </a:solidFill>
            </a:endParaRPr>
          </a:p>
        </p:txBody>
      </p:sp>
      <p:sp>
        <p:nvSpPr>
          <p:cNvPr id="5" name="TextBox 5"/>
          <p:cNvSpPr txBox="1"/>
          <p:nvPr/>
        </p:nvSpPr>
        <p:spPr>
          <a:xfrm>
            <a:off x="381000" y="4749800"/>
            <a:ext cx="12623800" cy="1066800"/>
          </a:xfrm>
          <a:prstGeom prst="rect">
            <a:avLst/>
          </a:prstGeom>
          <a:noFill/>
        </p:spPr>
        <p:txBody>
          <a:bodyPr vert="horz" wrap="none" lIns="0" tIns="0" rIns="0" bIns="0" rtlCol="0">
            <a:spAutoFit/>
          </a:bodyPr>
          <a:lstStyle/>
          <a:p>
            <a:pPr>
              <a:lnSpc>
                <a:spcPts val="3600"/>
              </a:lnSpc>
            </a:pPr>
            <a:r>
              <a:rPr lang="en-CA" sz="2860" b="1" smtClean="0">
                <a:solidFill>
                  <a:srgbClr val="000000"/>
                </a:solidFill>
                <a:latin typeface="Arial Bold"/>
                <a:cs typeface="Arial Bold"/>
              </a:rPr>
              <a:t>Insects:</a:t>
            </a:r>
            <a:r>
              <a:rPr lang="en-CA" sz="2850" smtClean="0">
                <a:solidFill>
                  <a:srgbClr val="000000"/>
                </a:solidFill>
                <a:latin typeface="Arial Unicode MS"/>
                <a:cs typeface="Arial Unicode MS"/>
              </a:rPr>
              <a:t> Instead of spray to control vine-damaging insects we use benefi</a:t>
            </a:r>
            <a:r>
              <a:rPr lang="en-CA" sz="2850" smtClean="0">
                <a:solidFill>
                  <a:srgbClr val="000000"/>
                </a:solidFill>
                <a:latin typeface="Arial"/>
                <a:cs typeface="Arial"/>
              </a:rPr>
              <a:t>-</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cial insects.</a:t>
            </a:r>
          </a:p>
          <a:p>
            <a:pPr>
              <a:lnSpc>
                <a:spcPts val="3600"/>
              </a:lnSpc>
            </a:pPr>
            <a:endParaRPr lang="en-CA" sz="30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3004800" cy="9753600"/>
          </a:xfrm>
          <a:prstGeom prst="rect">
            <a:avLst/>
          </a:prstGeom>
        </p:spPr>
      </p:pic>
      <p:sp>
        <p:nvSpPr>
          <p:cNvPr id="6" name="TextBox 2"/>
          <p:cNvSpPr txBox="1"/>
          <p:nvPr/>
        </p:nvSpPr>
        <p:spPr>
          <a:xfrm>
            <a:off x="381000" y="342900"/>
            <a:ext cx="5062609" cy="2131353"/>
          </a:xfrm>
          <a:prstGeom prst="rect">
            <a:avLst/>
          </a:prstGeom>
          <a:noFill/>
        </p:spPr>
        <p:txBody>
          <a:bodyPr vert="horz" wrap="none" lIns="0" tIns="0" rIns="0" bIns="0" rtlCol="0">
            <a:spAutoFit/>
          </a:bodyPr>
          <a:lstStyle/>
          <a:p>
            <a:pPr>
              <a:lnSpc>
                <a:spcPts val="8280"/>
              </a:lnSpc>
            </a:pPr>
            <a:r>
              <a:rPr lang="en-CA" sz="7200" dirty="0" smtClean="0">
                <a:solidFill>
                  <a:srgbClr val="160D12"/>
                </a:solidFill>
                <a:latin typeface="Optima"/>
                <a:cs typeface="Optima"/>
              </a:rPr>
              <a:t>Winemaking</a:t>
            </a:r>
          </a:p>
          <a:p>
            <a:pPr>
              <a:lnSpc>
                <a:spcPts val="8280"/>
              </a:lnSpc>
            </a:pPr>
            <a:endParaRPr lang="en-CA" sz="7200" dirty="0">
              <a:solidFill>
                <a:srgbClr val="000000"/>
              </a:solidFill>
            </a:endParaRPr>
          </a:p>
        </p:txBody>
      </p:sp>
      <p:sp>
        <p:nvSpPr>
          <p:cNvPr id="3" name="TextBox 3"/>
          <p:cNvSpPr txBox="1"/>
          <p:nvPr/>
        </p:nvSpPr>
        <p:spPr>
          <a:xfrm>
            <a:off x="1714500" y="1320800"/>
            <a:ext cx="4528567" cy="1423467"/>
          </a:xfrm>
          <a:prstGeom prst="rect">
            <a:avLst/>
          </a:prstGeom>
          <a:noFill/>
        </p:spPr>
        <p:txBody>
          <a:bodyPr vert="horz" wrap="none" lIns="0" tIns="0" rIns="0" bIns="0" rtlCol="0">
            <a:spAutoFit/>
          </a:bodyPr>
          <a:lstStyle/>
          <a:p>
            <a:pPr>
              <a:lnSpc>
                <a:spcPts val="5400"/>
              </a:lnSpc>
            </a:pPr>
            <a:r>
              <a:rPr lang="en-CA" sz="6000" i="1" dirty="0" smtClean="0">
                <a:solidFill>
                  <a:srgbClr val="858F37"/>
                </a:solidFill>
                <a:latin typeface="Optima"/>
                <a:cs typeface="Optima"/>
              </a:rPr>
              <a:t>pre-industrial</a:t>
            </a:r>
          </a:p>
          <a:p>
            <a:pPr>
              <a:lnSpc>
                <a:spcPts val="5400"/>
              </a:lnSpc>
            </a:pPr>
            <a:endParaRPr lang="en-CA" sz="6000" dirty="0">
              <a:solidFill>
                <a:srgbClr val="000000"/>
              </a:solidFill>
            </a:endParaRPr>
          </a:p>
        </p:txBody>
      </p:sp>
      <p:sp>
        <p:nvSpPr>
          <p:cNvPr id="4" name="TextBox 4"/>
          <p:cNvSpPr txBox="1"/>
          <p:nvPr/>
        </p:nvSpPr>
        <p:spPr>
          <a:xfrm>
            <a:off x="381000" y="2501900"/>
            <a:ext cx="12623800" cy="1524000"/>
          </a:xfrm>
          <a:prstGeom prst="rect">
            <a:avLst/>
          </a:prstGeom>
          <a:noFill/>
        </p:spPr>
        <p:txBody>
          <a:bodyPr vert="horz" wrap="none" lIns="0" tIns="0" rIns="0" bIns="0" rtlCol="0">
            <a:spAutoFit/>
          </a:bodyPr>
          <a:lstStyle/>
          <a:p>
            <a:pPr>
              <a:lnSpc>
                <a:spcPts val="3600"/>
              </a:lnSpc>
            </a:pPr>
            <a:r>
              <a:rPr lang="en-CA" sz="3000" smtClean="0">
                <a:solidFill>
                  <a:srgbClr val="000000"/>
                </a:solidFill>
                <a:latin typeface="Arial"/>
                <a:cs typeface="Arial"/>
              </a:rPr>
              <a:t>Pre-industrial winemaking begins with respect for the </a:t>
            </a:r>
            <a:r>
              <a:rPr lang="en-CA" sz="3000" smtClean="0">
                <a:solidFill>
                  <a:srgbClr val="000000"/>
                </a:solidFill>
                <a:latin typeface="Arial Italic"/>
                <a:cs typeface="Arial Italic"/>
              </a:rPr>
              <a:t>natural process</a:t>
            </a:r>
            <a:r>
              <a:rPr lang="en-CA" sz="3000" smtClean="0">
                <a:solidFill>
                  <a:srgbClr val="000000"/>
                </a:solidFill>
                <a:latin typeface="Arial"/>
                <a:cs typeface="Arial"/>
              </a:rPr>
              <a:t> that</a:t>
            </a:r>
            <a:r>
              <a:rPr lang="en-CA" sz="3000" smtClean="0">
                <a:solidFill>
                  <a:srgbClr val="000000"/>
                </a:solidFill>
                <a:latin typeface="Times New Roman"/>
              </a:rPr>
              <a:t/>
            </a:r>
            <a:br>
              <a:rPr lang="en-CA" sz="3000" smtClean="0">
                <a:solidFill>
                  <a:srgbClr val="000000"/>
                </a:solidFill>
                <a:latin typeface="Times New Roman"/>
              </a:rPr>
            </a:br>
            <a:r>
              <a:rPr lang="en-CA" sz="3000" smtClean="0">
                <a:solidFill>
                  <a:srgbClr val="000000"/>
                </a:solidFill>
                <a:latin typeface="Arial"/>
                <a:cs typeface="Arial"/>
              </a:rPr>
              <a:t>transforms fresh grapes into wine, and the 19th Century model of</a:t>
            </a:r>
            <a:r>
              <a:rPr lang="en-CA" sz="3000" smtClean="0">
                <a:solidFill>
                  <a:srgbClr val="000000"/>
                </a:solidFill>
                <a:latin typeface="Times New Roman"/>
              </a:rPr>
              <a:t/>
            </a:r>
            <a:br>
              <a:rPr lang="en-CA" sz="3000" smtClean="0">
                <a:solidFill>
                  <a:srgbClr val="000000"/>
                </a:solidFill>
                <a:latin typeface="Times New Roman"/>
              </a:rPr>
            </a:br>
            <a:r>
              <a:rPr lang="en-CA" sz="3000" smtClean="0">
                <a:solidFill>
                  <a:srgbClr val="000000"/>
                </a:solidFill>
                <a:latin typeface="Arial Italic"/>
                <a:cs typeface="Arial Italic"/>
              </a:rPr>
              <a:t>minimum intervention</a:t>
            </a:r>
            <a:r>
              <a:rPr lang="en-CA" sz="3000" smtClean="0">
                <a:solidFill>
                  <a:srgbClr val="000000"/>
                </a:solidFill>
                <a:latin typeface="Arial"/>
                <a:cs typeface="Arial"/>
              </a:rPr>
              <a:t>.</a:t>
            </a:r>
          </a:p>
          <a:p>
            <a:pPr>
              <a:lnSpc>
                <a:spcPts val="3600"/>
              </a:lnSpc>
            </a:pPr>
            <a:endParaRPr lang="en-CA" sz="3000">
              <a:solidFill>
                <a:srgbClr val="000000"/>
              </a:solidFill>
            </a:endParaRPr>
          </a:p>
        </p:txBody>
      </p:sp>
      <p:sp>
        <p:nvSpPr>
          <p:cNvPr id="5" name="TextBox 5"/>
          <p:cNvSpPr txBox="1"/>
          <p:nvPr/>
        </p:nvSpPr>
        <p:spPr>
          <a:xfrm>
            <a:off x="381000" y="4102100"/>
            <a:ext cx="12623800" cy="1981200"/>
          </a:xfrm>
          <a:prstGeom prst="rect">
            <a:avLst/>
          </a:prstGeom>
          <a:noFill/>
        </p:spPr>
        <p:txBody>
          <a:bodyPr vert="horz" wrap="none" lIns="0" tIns="0" rIns="0" bIns="0" rtlCol="0">
            <a:spAutoFit/>
          </a:bodyPr>
          <a:lstStyle/>
          <a:p>
            <a:pPr>
              <a:lnSpc>
                <a:spcPts val="3600"/>
              </a:lnSpc>
            </a:pPr>
            <a:r>
              <a:rPr lang="en-CA" sz="3000" smtClean="0">
                <a:solidFill>
                  <a:srgbClr val="000000"/>
                </a:solidFill>
                <a:latin typeface="Arial"/>
                <a:cs typeface="Arial"/>
              </a:rPr>
              <a:t>When you have great vineyards that produce high quality grapes of dis-</a:t>
            </a:r>
            <a:r>
              <a:rPr lang="en-CA" sz="3000" smtClean="0">
                <a:solidFill>
                  <a:srgbClr val="000000"/>
                </a:solidFill>
                <a:latin typeface="Times New Roman"/>
              </a:rPr>
              <a:t/>
            </a:r>
            <a:br>
              <a:rPr lang="en-CA" sz="3000" smtClean="0">
                <a:solidFill>
                  <a:srgbClr val="000000"/>
                </a:solidFill>
                <a:latin typeface="Times New Roman"/>
              </a:rPr>
            </a:br>
            <a:r>
              <a:rPr lang="en-CA" sz="3000" smtClean="0">
                <a:solidFill>
                  <a:srgbClr val="000000"/>
                </a:solidFill>
                <a:latin typeface="Arial"/>
                <a:cs typeface="Arial"/>
              </a:rPr>
              <a:t>tinctive individual character, this is not only an environmentally and so-</a:t>
            </a:r>
            <a:r>
              <a:rPr lang="en-CA" sz="3000" smtClean="0">
                <a:solidFill>
                  <a:srgbClr val="000000"/>
                </a:solidFill>
                <a:latin typeface="Times New Roman"/>
              </a:rPr>
              <a:t/>
            </a:r>
            <a:br>
              <a:rPr lang="en-CA" sz="3000" smtClean="0">
                <a:solidFill>
                  <a:srgbClr val="000000"/>
                </a:solidFill>
                <a:latin typeface="Times New Roman"/>
              </a:rPr>
            </a:br>
            <a:r>
              <a:rPr lang="en-CA" sz="3000" smtClean="0">
                <a:solidFill>
                  <a:srgbClr val="000000"/>
                </a:solidFill>
                <a:latin typeface="Arial Unicode MS"/>
                <a:cs typeface="Arial Unicode MS"/>
              </a:rPr>
              <a:t>cially responsible approach, it</a:t>
            </a:r>
            <a:r>
              <a:rPr lang="en-CA" sz="3000" smtClean="0">
                <a:solidFill>
                  <a:srgbClr val="000000"/>
                </a:solidFill>
                <a:latin typeface="Arial"/>
                <a:cs typeface="Arial"/>
              </a:rPr>
              <a:t>’</a:t>
            </a:r>
            <a:r>
              <a:rPr lang="en-CA" sz="3000" smtClean="0">
                <a:solidFill>
                  <a:srgbClr val="000000"/>
                </a:solidFill>
                <a:latin typeface="Arial Unicode MS"/>
                <a:cs typeface="Arial Unicode MS"/>
              </a:rPr>
              <a:t>s also the best way to consistently make fine</a:t>
            </a:r>
            <a:r>
              <a:rPr lang="en-CA" sz="3000" smtClean="0">
                <a:solidFill>
                  <a:srgbClr val="000000"/>
                </a:solidFill>
                <a:latin typeface="Times New Roman"/>
              </a:rPr>
              <a:t/>
            </a:r>
            <a:br>
              <a:rPr lang="en-CA" sz="3000" smtClean="0">
                <a:solidFill>
                  <a:srgbClr val="000000"/>
                </a:solidFill>
                <a:latin typeface="Times New Roman"/>
              </a:rPr>
            </a:br>
            <a:r>
              <a:rPr lang="en-CA" sz="3000" smtClean="0">
                <a:solidFill>
                  <a:srgbClr val="000000"/>
                </a:solidFill>
                <a:latin typeface="Arial"/>
                <a:cs typeface="Arial"/>
              </a:rPr>
              <a:t>wine.</a:t>
            </a:r>
          </a:p>
          <a:p>
            <a:pPr>
              <a:lnSpc>
                <a:spcPts val="3600"/>
              </a:lnSpc>
            </a:pPr>
            <a:endParaRPr lang="en-CA" sz="30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3004800" cy="9753600"/>
          </a:xfrm>
          <a:prstGeom prst="rect">
            <a:avLst/>
          </a:prstGeom>
        </p:spPr>
      </p:pic>
      <p:sp>
        <p:nvSpPr>
          <p:cNvPr id="6" name="TextBox 2"/>
          <p:cNvSpPr txBox="1"/>
          <p:nvPr/>
        </p:nvSpPr>
        <p:spPr>
          <a:xfrm>
            <a:off x="381000" y="342900"/>
            <a:ext cx="3438479" cy="2131353"/>
          </a:xfrm>
          <a:prstGeom prst="rect">
            <a:avLst/>
          </a:prstGeom>
          <a:noFill/>
        </p:spPr>
        <p:txBody>
          <a:bodyPr vert="horz" wrap="none" lIns="0" tIns="0" rIns="0" bIns="0" rtlCol="0">
            <a:spAutoFit/>
          </a:bodyPr>
          <a:lstStyle/>
          <a:p>
            <a:pPr>
              <a:lnSpc>
                <a:spcPts val="8280"/>
              </a:lnSpc>
            </a:pPr>
            <a:r>
              <a:rPr lang="en-CA" sz="7200" dirty="0" smtClean="0">
                <a:solidFill>
                  <a:srgbClr val="160D12"/>
                </a:solidFill>
                <a:latin typeface="Optima"/>
                <a:cs typeface="Optima"/>
              </a:rPr>
              <a:t>Location</a:t>
            </a:r>
          </a:p>
          <a:p>
            <a:pPr>
              <a:lnSpc>
                <a:spcPts val="8280"/>
              </a:lnSpc>
            </a:pPr>
            <a:endParaRPr lang="en-CA" sz="7200" dirty="0">
              <a:solidFill>
                <a:srgbClr val="000000"/>
              </a:solidFill>
            </a:endParaRPr>
          </a:p>
        </p:txBody>
      </p:sp>
      <p:sp>
        <p:nvSpPr>
          <p:cNvPr id="3" name="TextBox 3"/>
          <p:cNvSpPr txBox="1"/>
          <p:nvPr/>
        </p:nvSpPr>
        <p:spPr>
          <a:xfrm>
            <a:off x="1600200" y="1257300"/>
            <a:ext cx="4543203" cy="1423467"/>
          </a:xfrm>
          <a:prstGeom prst="rect">
            <a:avLst/>
          </a:prstGeom>
          <a:noFill/>
        </p:spPr>
        <p:txBody>
          <a:bodyPr vert="horz" wrap="none" lIns="0" tIns="0" rIns="0" bIns="0" rtlCol="0">
            <a:spAutoFit/>
          </a:bodyPr>
          <a:lstStyle/>
          <a:p>
            <a:pPr>
              <a:lnSpc>
                <a:spcPts val="5400"/>
              </a:lnSpc>
            </a:pPr>
            <a:r>
              <a:rPr lang="en-CA" sz="6000" i="1" dirty="0" smtClean="0">
                <a:solidFill>
                  <a:srgbClr val="858F37"/>
                </a:solidFill>
                <a:latin typeface="Optima"/>
                <a:cs typeface="Optima"/>
              </a:rPr>
              <a:t>Our Wineries</a:t>
            </a:r>
          </a:p>
          <a:p>
            <a:pPr>
              <a:lnSpc>
                <a:spcPts val="5400"/>
              </a:lnSpc>
            </a:pPr>
            <a:endParaRPr lang="en-CA" sz="6000" dirty="0">
              <a:solidFill>
                <a:srgbClr val="000000"/>
              </a:solidFill>
            </a:endParaRPr>
          </a:p>
        </p:txBody>
      </p:sp>
      <p:sp>
        <p:nvSpPr>
          <p:cNvPr id="4" name="TextBox 4"/>
          <p:cNvSpPr txBox="1"/>
          <p:nvPr/>
        </p:nvSpPr>
        <p:spPr>
          <a:xfrm>
            <a:off x="381000" y="3492500"/>
            <a:ext cx="12623800" cy="1524000"/>
          </a:xfrm>
          <a:prstGeom prst="rect">
            <a:avLst/>
          </a:prstGeom>
          <a:noFill/>
        </p:spPr>
        <p:txBody>
          <a:bodyPr vert="horz" wrap="none" lIns="0" tIns="0" rIns="0" bIns="0" rtlCol="0">
            <a:spAutoFit/>
          </a:bodyPr>
          <a:lstStyle/>
          <a:p>
            <a:pPr>
              <a:lnSpc>
                <a:spcPts val="3600"/>
              </a:lnSpc>
            </a:pPr>
            <a:r>
              <a:rPr lang="en-CA" sz="2850" smtClean="0">
                <a:solidFill>
                  <a:srgbClr val="000000"/>
                </a:solidFill>
                <a:latin typeface="Arial"/>
                <a:cs typeface="Arial"/>
              </a:rPr>
              <a:t>Monte Bello is located in</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the Santa Cruz Mountains</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in Cupertino.</a:t>
            </a:r>
          </a:p>
          <a:p>
            <a:pPr>
              <a:lnSpc>
                <a:spcPts val="3600"/>
              </a:lnSpc>
            </a:pPr>
            <a:endParaRPr lang="en-CA" sz="3000">
              <a:solidFill>
                <a:srgbClr val="000000"/>
              </a:solidFill>
            </a:endParaRPr>
          </a:p>
        </p:txBody>
      </p:sp>
      <p:sp>
        <p:nvSpPr>
          <p:cNvPr id="5" name="TextBox 5"/>
          <p:cNvSpPr txBox="1"/>
          <p:nvPr/>
        </p:nvSpPr>
        <p:spPr>
          <a:xfrm>
            <a:off x="381000" y="5321300"/>
            <a:ext cx="12623800" cy="1524000"/>
          </a:xfrm>
          <a:prstGeom prst="rect">
            <a:avLst/>
          </a:prstGeom>
          <a:noFill/>
        </p:spPr>
        <p:txBody>
          <a:bodyPr vert="horz" wrap="none" lIns="0" tIns="0" rIns="0" bIns="0" rtlCol="0">
            <a:spAutoFit/>
          </a:bodyPr>
          <a:lstStyle/>
          <a:p>
            <a:pPr>
              <a:lnSpc>
                <a:spcPts val="3600"/>
              </a:lnSpc>
            </a:pPr>
            <a:r>
              <a:rPr lang="en-CA" sz="2850" smtClean="0">
                <a:solidFill>
                  <a:srgbClr val="000000"/>
                </a:solidFill>
                <a:latin typeface="Arial Unicode MS"/>
                <a:cs typeface="Arial Unicode MS"/>
              </a:rPr>
              <a:t>Lytton Springs is locat</a:t>
            </a:r>
            <a:r>
              <a:rPr lang="en-CA" sz="2850" smtClean="0">
                <a:solidFill>
                  <a:srgbClr val="000000"/>
                </a:solidFill>
                <a:latin typeface="Arial"/>
                <a:cs typeface="Arial"/>
              </a:rPr>
              <a:t>-</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ed in Sonoma County in</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Healdsburg.</a:t>
            </a:r>
          </a:p>
          <a:p>
            <a:pPr>
              <a:lnSpc>
                <a:spcPts val="3600"/>
              </a:lnSpc>
            </a:pPr>
            <a:endParaRPr lang="en-CA" sz="30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3004800" cy="9753600"/>
          </a:xfrm>
          <a:prstGeom prst="rect">
            <a:avLst/>
          </a:prstGeom>
        </p:spPr>
      </p:pic>
      <p:sp>
        <p:nvSpPr>
          <p:cNvPr id="8" name="TextBox 2"/>
          <p:cNvSpPr txBox="1"/>
          <p:nvPr/>
        </p:nvSpPr>
        <p:spPr>
          <a:xfrm>
            <a:off x="381000" y="342900"/>
            <a:ext cx="4875166" cy="2131353"/>
          </a:xfrm>
          <a:prstGeom prst="rect">
            <a:avLst/>
          </a:prstGeom>
          <a:noFill/>
        </p:spPr>
        <p:txBody>
          <a:bodyPr vert="horz" wrap="none" lIns="0" tIns="0" rIns="0" bIns="0" rtlCol="0">
            <a:spAutoFit/>
          </a:bodyPr>
          <a:lstStyle/>
          <a:p>
            <a:pPr>
              <a:lnSpc>
                <a:spcPts val="8280"/>
              </a:lnSpc>
            </a:pPr>
            <a:r>
              <a:rPr lang="en-CA" sz="7200" dirty="0" smtClean="0">
                <a:solidFill>
                  <a:srgbClr val="160D12"/>
                </a:solidFill>
                <a:latin typeface="Optima"/>
                <a:cs typeface="Optima"/>
              </a:rPr>
              <a:t>Monte Bello</a:t>
            </a:r>
          </a:p>
          <a:p>
            <a:pPr>
              <a:lnSpc>
                <a:spcPts val="8280"/>
              </a:lnSpc>
            </a:pPr>
            <a:endParaRPr lang="en-CA" sz="7200" dirty="0">
              <a:solidFill>
                <a:srgbClr val="000000"/>
              </a:solidFill>
            </a:endParaRPr>
          </a:p>
        </p:txBody>
      </p:sp>
      <p:sp>
        <p:nvSpPr>
          <p:cNvPr id="3" name="TextBox 3"/>
          <p:cNvSpPr txBox="1"/>
          <p:nvPr/>
        </p:nvSpPr>
        <p:spPr>
          <a:xfrm>
            <a:off x="1600200" y="1257300"/>
            <a:ext cx="7508627" cy="1423467"/>
          </a:xfrm>
          <a:prstGeom prst="rect">
            <a:avLst/>
          </a:prstGeom>
          <a:noFill/>
        </p:spPr>
        <p:txBody>
          <a:bodyPr vert="horz" wrap="none" lIns="0" tIns="0" rIns="0" bIns="0" rtlCol="0">
            <a:spAutoFit/>
          </a:bodyPr>
          <a:lstStyle/>
          <a:p>
            <a:pPr>
              <a:lnSpc>
                <a:spcPts val="5400"/>
              </a:lnSpc>
            </a:pPr>
            <a:r>
              <a:rPr lang="en-CA" sz="6000" i="1" dirty="0" smtClean="0">
                <a:solidFill>
                  <a:srgbClr val="858F37"/>
                </a:solidFill>
                <a:latin typeface="Optima"/>
                <a:cs typeface="Optima"/>
              </a:rPr>
              <a:t>Santa Cruz Mountains</a:t>
            </a:r>
          </a:p>
          <a:p>
            <a:pPr>
              <a:lnSpc>
                <a:spcPts val="5400"/>
              </a:lnSpc>
            </a:pPr>
            <a:endParaRPr lang="en-CA" sz="6000" dirty="0">
              <a:solidFill>
                <a:srgbClr val="000000"/>
              </a:solidFill>
            </a:endParaRPr>
          </a:p>
        </p:txBody>
      </p:sp>
      <p:sp>
        <p:nvSpPr>
          <p:cNvPr id="4" name="TextBox 4"/>
          <p:cNvSpPr txBox="1"/>
          <p:nvPr/>
        </p:nvSpPr>
        <p:spPr>
          <a:xfrm>
            <a:off x="381000" y="2654300"/>
            <a:ext cx="12623800" cy="571500"/>
          </a:xfrm>
          <a:prstGeom prst="rect">
            <a:avLst/>
          </a:prstGeom>
          <a:noFill/>
        </p:spPr>
        <p:txBody>
          <a:bodyPr vert="horz" wrap="none" lIns="0" tIns="0" rIns="0" bIns="0" rtlCol="0">
            <a:spAutoFit/>
          </a:bodyPr>
          <a:lstStyle/>
          <a:p>
            <a:pPr>
              <a:lnSpc>
                <a:spcPts val="3450"/>
              </a:lnSpc>
            </a:pPr>
            <a:r>
              <a:rPr lang="en-CA" sz="2850" smtClean="0">
                <a:solidFill>
                  <a:srgbClr val="000000"/>
                </a:solidFill>
                <a:latin typeface="Arial"/>
                <a:cs typeface="Arial"/>
              </a:rPr>
              <a:t>Situated a mere 15 miles</a:t>
            </a:r>
          </a:p>
          <a:p>
            <a:pPr>
              <a:lnSpc>
                <a:spcPts val="3450"/>
              </a:lnSpc>
            </a:pPr>
            <a:endParaRPr lang="en-CA" sz="3000">
              <a:solidFill>
                <a:srgbClr val="000000"/>
              </a:solidFill>
            </a:endParaRPr>
          </a:p>
        </p:txBody>
      </p:sp>
      <p:sp>
        <p:nvSpPr>
          <p:cNvPr id="5" name="TextBox 5"/>
          <p:cNvSpPr txBox="1"/>
          <p:nvPr/>
        </p:nvSpPr>
        <p:spPr>
          <a:xfrm>
            <a:off x="381000" y="3111500"/>
            <a:ext cx="12623800" cy="571500"/>
          </a:xfrm>
          <a:prstGeom prst="rect">
            <a:avLst/>
          </a:prstGeom>
          <a:noFill/>
        </p:spPr>
        <p:txBody>
          <a:bodyPr vert="horz" wrap="none" lIns="0" tIns="0" rIns="0" bIns="0" rtlCol="0">
            <a:spAutoFit/>
          </a:bodyPr>
          <a:lstStyle/>
          <a:p>
            <a:pPr>
              <a:lnSpc>
                <a:spcPts val="3450"/>
              </a:lnSpc>
            </a:pPr>
            <a:r>
              <a:rPr lang="en-CA" sz="2850" smtClean="0">
                <a:solidFill>
                  <a:srgbClr val="000000"/>
                </a:solidFill>
                <a:latin typeface="Arial Unicode MS"/>
                <a:cs typeface="Arial Unicode MS"/>
              </a:rPr>
              <a:t>from the Pacific Ocean,</a:t>
            </a:r>
          </a:p>
          <a:p>
            <a:pPr>
              <a:lnSpc>
                <a:spcPts val="3450"/>
              </a:lnSpc>
            </a:pPr>
            <a:endParaRPr lang="en-CA" sz="3000">
              <a:solidFill>
                <a:srgbClr val="000000"/>
              </a:solidFill>
            </a:endParaRPr>
          </a:p>
        </p:txBody>
      </p:sp>
      <p:sp>
        <p:nvSpPr>
          <p:cNvPr id="6" name="TextBox 6"/>
          <p:cNvSpPr txBox="1"/>
          <p:nvPr/>
        </p:nvSpPr>
        <p:spPr>
          <a:xfrm>
            <a:off x="381000" y="3543300"/>
            <a:ext cx="12623800" cy="1981200"/>
          </a:xfrm>
          <a:prstGeom prst="rect">
            <a:avLst/>
          </a:prstGeom>
          <a:noFill/>
        </p:spPr>
        <p:txBody>
          <a:bodyPr vert="horz" wrap="none" lIns="0" tIns="0" rIns="0" bIns="0" rtlCol="0">
            <a:spAutoFit/>
          </a:bodyPr>
          <a:lstStyle/>
          <a:p>
            <a:pPr>
              <a:lnSpc>
                <a:spcPts val="3600"/>
              </a:lnSpc>
            </a:pPr>
            <a:r>
              <a:rPr lang="en-CA" sz="2850" smtClean="0">
                <a:solidFill>
                  <a:srgbClr val="000000"/>
                </a:solidFill>
                <a:latin typeface="Arial"/>
                <a:cs typeface="Arial"/>
              </a:rPr>
              <a:t>sits high atop the Santa</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Cruz Mountains AVA,</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California’s coolest caber-</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net producing area.</a:t>
            </a:r>
          </a:p>
          <a:p>
            <a:pPr>
              <a:lnSpc>
                <a:spcPts val="3600"/>
              </a:lnSpc>
            </a:pPr>
            <a:endParaRPr lang="en-CA" sz="3000">
              <a:solidFill>
                <a:srgbClr val="000000"/>
              </a:solidFill>
            </a:endParaRPr>
          </a:p>
        </p:txBody>
      </p:sp>
      <p:sp>
        <p:nvSpPr>
          <p:cNvPr id="7" name="TextBox 7"/>
          <p:cNvSpPr txBox="1"/>
          <p:nvPr/>
        </p:nvSpPr>
        <p:spPr>
          <a:xfrm>
            <a:off x="381000" y="5829300"/>
            <a:ext cx="12623800" cy="3340100"/>
          </a:xfrm>
          <a:prstGeom prst="rect">
            <a:avLst/>
          </a:prstGeom>
          <a:noFill/>
        </p:spPr>
        <p:txBody>
          <a:bodyPr vert="horz" wrap="none" lIns="0" tIns="0" rIns="0" bIns="0" rtlCol="0">
            <a:spAutoFit/>
          </a:bodyPr>
          <a:lstStyle/>
          <a:p>
            <a:pPr>
              <a:lnSpc>
                <a:spcPts val="3600"/>
              </a:lnSpc>
            </a:pPr>
            <a:r>
              <a:rPr lang="en-CA" sz="2850" smtClean="0">
                <a:solidFill>
                  <a:srgbClr val="000000"/>
                </a:solidFill>
                <a:latin typeface="Arial"/>
                <a:cs typeface="Arial"/>
              </a:rPr>
              <a:t>It is underlain by decom-</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posing limestone, mak-</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ing the soil composition</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at Monte Bello a unique</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and important contributor</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to the wine’s distinctive</a:t>
            </a:r>
            <a:r>
              <a:rPr lang="en-CA" sz="3000" smtClean="0">
                <a:solidFill>
                  <a:srgbClr val="000000"/>
                </a:solidFill>
                <a:latin typeface="Times New Roman"/>
              </a:rPr>
              <a:t/>
            </a:r>
            <a:br>
              <a:rPr lang="en-CA" sz="3000" smtClean="0">
                <a:solidFill>
                  <a:srgbClr val="000000"/>
                </a:solidFill>
                <a:latin typeface="Times New Roman"/>
              </a:rPr>
            </a:br>
            <a:r>
              <a:rPr lang="en-CA" sz="2850" smtClean="0">
                <a:solidFill>
                  <a:srgbClr val="000000"/>
                </a:solidFill>
                <a:latin typeface="Arial"/>
                <a:cs typeface="Arial"/>
              </a:rPr>
              <a:t>character.</a:t>
            </a:r>
          </a:p>
          <a:p>
            <a:pPr>
              <a:lnSpc>
                <a:spcPts val="3600"/>
              </a:lnSpc>
            </a:pPr>
            <a:endParaRPr lang="en-CA" sz="3000">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453</Words>
  <Application>Microsoft Macintosh PowerPoint</Application>
  <PresentationFormat>Custom</PresentationFormat>
  <Paragraphs>81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Investintech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A2E_Engine</dc:creator>
  <cp:lastModifiedBy>Heidi Nigen</cp:lastModifiedBy>
  <cp:revision>6</cp:revision>
  <dcterms:created xsi:type="dcterms:W3CDTF">2012-04-26T16:20:39Z</dcterms:created>
  <dcterms:modified xsi:type="dcterms:W3CDTF">2013-03-19T15:36:01Z</dcterms:modified>
</cp:coreProperties>
</file>